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75"/>
  </p:notesMasterIdLst>
  <p:sldIdLst>
    <p:sldId id="256" r:id="rId4"/>
    <p:sldId id="420" r:id="rId5"/>
    <p:sldId id="421" r:id="rId6"/>
    <p:sldId id="422" r:id="rId7"/>
    <p:sldId id="423" r:id="rId8"/>
    <p:sldId id="424" r:id="rId9"/>
    <p:sldId id="425" r:id="rId10"/>
    <p:sldId id="426" r:id="rId11"/>
    <p:sldId id="427"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479" r:id="rId64"/>
    <p:sldId id="416" r:id="rId65"/>
    <p:sldId id="394" r:id="rId66"/>
    <p:sldId id="302" r:id="rId67"/>
    <p:sldId id="397" r:id="rId68"/>
    <p:sldId id="401" r:id="rId69"/>
    <p:sldId id="413" r:id="rId70"/>
    <p:sldId id="418" r:id="rId71"/>
    <p:sldId id="417" r:id="rId72"/>
    <p:sldId id="408" r:id="rId73"/>
    <p:sldId id="410" r:id="rId74"/>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154A0"/>
    <a:srgbClr val="0048AA"/>
    <a:srgbClr val="138F91"/>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368" autoAdjust="0"/>
    <p:restoredTop sz="75943" autoAdjust="0"/>
  </p:normalViewPr>
  <p:slideViewPr>
    <p:cSldViewPr snapToGrid="0" snapToObjects="1">
      <p:cViewPr varScale="1">
        <p:scale>
          <a:sx n="63" d="100"/>
          <a:sy n="63" d="100"/>
        </p:scale>
        <p:origin x="1002" y="78"/>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2"/>
            <a:r>
              <a:rPr lang="en-US" sz="2000" cap="none" dirty="0" smtClean="0"/>
              <a:t>Analysis Visit Windowing variables</a:t>
            </a:r>
          </a:p>
          <a:p>
            <a:pPr lvl="2"/>
            <a:r>
              <a:rPr lang="en-US" sz="2000" cap="none" dirty="0" smtClean="0"/>
              <a:t>Time to Event variables </a:t>
            </a:r>
          </a:p>
          <a:p>
            <a:pPr lvl="2"/>
            <a:r>
              <a:rPr lang="en-US" sz="2000" cap="none" dirty="0" smtClean="0"/>
              <a:t>Toxicity and Range variables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39</a:t>
            </a:fld>
            <a:endParaRPr lang="en-US" dirty="0"/>
          </a:p>
        </p:txBody>
      </p:sp>
    </p:spTree>
    <p:extLst>
      <p:ext uri="{BB962C8B-B14F-4D97-AF65-F5344CB8AC3E}">
        <p14:creationId xmlns:p14="http://schemas.microsoft.com/office/powerpoint/2010/main" val="303250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For pooling</a:t>
            </a:r>
            <a:r>
              <a:rPr lang="en-US" baseline="0" dirty="0" smtClean="0"/>
              <a:t> of legacy studies when ADaM is directly generated from the shells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40</a:t>
            </a:fld>
            <a:endParaRPr lang="en-US" dirty="0"/>
          </a:p>
        </p:txBody>
      </p:sp>
    </p:spTree>
    <p:extLst>
      <p:ext uri="{BB962C8B-B14F-4D97-AF65-F5344CB8AC3E}">
        <p14:creationId xmlns:p14="http://schemas.microsoft.com/office/powerpoint/2010/main" val="279207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Stat responsibility</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41</a:t>
            </a:fld>
            <a:endParaRPr lang="en-US" dirty="0"/>
          </a:p>
        </p:txBody>
      </p:sp>
    </p:spTree>
    <p:extLst>
      <p:ext uri="{BB962C8B-B14F-4D97-AF65-F5344CB8AC3E}">
        <p14:creationId xmlns:p14="http://schemas.microsoft.com/office/powerpoint/2010/main" val="189227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Stat</a:t>
            </a:r>
            <a:r>
              <a:rPr lang="en-US" baseline="0" dirty="0" smtClean="0"/>
              <a:t> and lead programmer responsible for annotation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42</a:t>
            </a:fld>
            <a:endParaRPr lang="en-US" dirty="0"/>
          </a:p>
        </p:txBody>
      </p:sp>
    </p:spTree>
    <p:extLst>
      <p:ext uri="{BB962C8B-B14F-4D97-AF65-F5344CB8AC3E}">
        <p14:creationId xmlns:p14="http://schemas.microsoft.com/office/powerpoint/2010/main" val="2331228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E.g. PCSA</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48</a:t>
            </a:fld>
            <a:endParaRPr lang="en-US" dirty="0"/>
          </a:p>
        </p:txBody>
      </p:sp>
    </p:spTree>
    <p:extLst>
      <p:ext uri="{BB962C8B-B14F-4D97-AF65-F5344CB8AC3E}">
        <p14:creationId xmlns:p14="http://schemas.microsoft.com/office/powerpoint/2010/main" val="5952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52</a:t>
            </a:fld>
            <a:endParaRPr lang="en-US" dirty="0"/>
          </a:p>
        </p:txBody>
      </p:sp>
    </p:spTree>
    <p:extLst>
      <p:ext uri="{BB962C8B-B14F-4D97-AF65-F5344CB8AC3E}">
        <p14:creationId xmlns:p14="http://schemas.microsoft.com/office/powerpoint/2010/main" val="135641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53</a:t>
            </a:fld>
            <a:endParaRPr lang="en-US" dirty="0"/>
          </a:p>
        </p:txBody>
      </p:sp>
    </p:spTree>
    <p:extLst>
      <p:ext uri="{BB962C8B-B14F-4D97-AF65-F5344CB8AC3E}">
        <p14:creationId xmlns:p14="http://schemas.microsoft.com/office/powerpoint/2010/main" val="3876824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54</a:t>
            </a:fld>
            <a:endParaRPr lang="en-US" dirty="0"/>
          </a:p>
        </p:txBody>
      </p:sp>
    </p:spTree>
    <p:extLst>
      <p:ext uri="{BB962C8B-B14F-4D97-AF65-F5344CB8AC3E}">
        <p14:creationId xmlns:p14="http://schemas.microsoft.com/office/powerpoint/2010/main" val="2794860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55</a:t>
            </a:fld>
            <a:endParaRPr lang="en-US" dirty="0"/>
          </a:p>
        </p:txBody>
      </p:sp>
    </p:spTree>
    <p:extLst>
      <p:ext uri="{BB962C8B-B14F-4D97-AF65-F5344CB8AC3E}">
        <p14:creationId xmlns:p14="http://schemas.microsoft.com/office/powerpoint/2010/main" val="293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MedDRA coding</a:t>
            </a:r>
            <a:r>
              <a:rPr lang="en-US" baseline="0" dirty="0" smtClean="0"/>
              <a:t> SMQ variables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60</a:t>
            </a:fld>
            <a:endParaRPr lang="en-US" dirty="0"/>
          </a:p>
        </p:txBody>
      </p:sp>
    </p:spTree>
    <p:extLst>
      <p:ext uri="{BB962C8B-B14F-4D97-AF65-F5344CB8AC3E}">
        <p14:creationId xmlns:p14="http://schemas.microsoft.com/office/powerpoint/2010/main" val="182400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a:t>
            </a:fld>
            <a:endParaRPr lang="en-US" dirty="0"/>
          </a:p>
        </p:txBody>
      </p:sp>
    </p:spTree>
    <p:extLst>
      <p:ext uri="{BB962C8B-B14F-4D97-AF65-F5344CB8AC3E}">
        <p14:creationId xmlns:p14="http://schemas.microsoft.com/office/powerpoint/2010/main" val="2992295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endParaRPr lang="en-US"/>
          </a:p>
        </p:txBody>
      </p:sp>
    </p:spTree>
    <p:extLst>
      <p:ext uri="{BB962C8B-B14F-4D97-AF65-F5344CB8AC3E}">
        <p14:creationId xmlns:p14="http://schemas.microsoft.com/office/powerpoint/2010/main" val="406277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6" name="TextBox 5"/>
          <p:cNvSpPr txBox="1"/>
          <p:nvPr/>
        </p:nvSpPr>
        <p:spPr>
          <a:xfrm>
            <a:off x="563882" y="49113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a:t>
            </a:r>
            <a:endParaRPr lang="en-US" dirty="0">
              <a:solidFill>
                <a:srgbClr val="FF0000"/>
              </a:solidFill>
            </a:endParaRPr>
          </a:p>
        </p:txBody>
      </p:sp>
      <p:sp>
        <p:nvSpPr>
          <p:cNvPr id="7" name="TextBox 6"/>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8" name="Straight Arrow Connector 7"/>
          <p:cNvCxnSpPr>
            <a:stCxn id="7"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88282" y="1482154"/>
            <a:ext cx="3154681" cy="787908"/>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Slide title</a:t>
            </a:r>
          </a:p>
          <a:p>
            <a:r>
              <a:rPr lang="en-US" sz="1500" dirty="0">
                <a:solidFill>
                  <a:srgbClr val="FF0000"/>
                </a:solidFill>
              </a:rPr>
              <a:t>This band can be increased in length</a:t>
            </a:r>
          </a:p>
          <a:p>
            <a:r>
              <a:rPr lang="en-US" sz="1500" dirty="0">
                <a:solidFill>
                  <a:srgbClr val="FF0000"/>
                </a:solidFill>
              </a:rPr>
              <a:t>Keeping the arrow shape unchanged</a:t>
            </a:r>
          </a:p>
        </p:txBody>
      </p:sp>
      <p:cxnSp>
        <p:nvCxnSpPr>
          <p:cNvPr id="13" name="Straight Arrow Connector 12"/>
          <p:cNvCxnSpPr>
            <a:stCxn id="12" idx="1"/>
          </p:cNvCxnSpPr>
          <p:nvPr/>
        </p:nvCxnSpPr>
        <p:spPr>
          <a:xfrm flipH="1">
            <a:off x="4800600" y="1876108"/>
            <a:ext cx="48768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15348" y="6354443"/>
            <a:ext cx="3474903" cy="55927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References</a:t>
            </a:r>
          </a:p>
          <a:p>
            <a:pPr algn="ctr"/>
            <a:r>
              <a:rPr lang="en-US" sz="1500" b="1" dirty="0">
                <a:solidFill>
                  <a:srgbClr val="FF0000"/>
                </a:solidFill>
              </a:rPr>
              <a:t>Will be bottom aligned to PALS logo</a:t>
            </a:r>
          </a:p>
        </p:txBody>
      </p:sp>
      <p:cxnSp>
        <p:nvCxnSpPr>
          <p:cNvPr id="17" name="Straight Arrow Connector 16"/>
          <p:cNvCxnSpPr>
            <a:stCxn id="16" idx="0"/>
          </p:cNvCxnSpPr>
          <p:nvPr/>
        </p:nvCxnSpPr>
        <p:spPr>
          <a:xfrm flipH="1" flipV="1">
            <a:off x="2274482" y="5976017"/>
            <a:ext cx="1078318"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66260" y="3194570"/>
            <a:ext cx="3154681" cy="1247521"/>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Slide content</a:t>
            </a:r>
          </a:p>
          <a:p>
            <a:r>
              <a:rPr lang="en-US" sz="1500" dirty="0">
                <a:solidFill>
                  <a:srgbClr val="FF0000"/>
                </a:solidFill>
              </a:rPr>
              <a:t>Currently 12pt</a:t>
            </a:r>
          </a:p>
          <a:p>
            <a:r>
              <a:rPr lang="en-US" sz="1500" dirty="0">
                <a:solidFill>
                  <a:srgbClr val="FF0000"/>
                </a:solidFill>
              </a:rPr>
              <a:t>We can increase to 14pt based on the volume of the content in slide and in the presentation </a:t>
            </a:r>
          </a:p>
        </p:txBody>
      </p:sp>
      <p:cxnSp>
        <p:nvCxnSpPr>
          <p:cNvPr id="22" name="Straight Arrow Connector 21"/>
          <p:cNvCxnSpPr>
            <a:stCxn id="21" idx="1"/>
          </p:cNvCxnSpPr>
          <p:nvPr/>
        </p:nvCxnSpPr>
        <p:spPr>
          <a:xfrm flipH="1" flipV="1">
            <a:off x="3352800" y="3194570"/>
            <a:ext cx="1013460" cy="6237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0017" y="6354443"/>
            <a:ext cx="1002354" cy="559271"/>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7-9pt</a:t>
            </a:r>
          </a:p>
        </p:txBody>
      </p:sp>
    </p:spTree>
    <p:extLst>
      <p:ext uri="{BB962C8B-B14F-4D97-AF65-F5344CB8AC3E}">
        <p14:creationId xmlns:p14="http://schemas.microsoft.com/office/powerpoint/2010/main" val="3189546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540197"/>
            <a:ext cx="2651758"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Section Divider style 1</a:t>
            </a:r>
            <a:endParaRPr lang="en-US" dirty="0">
              <a:solidFill>
                <a:srgbClr val="FF0000"/>
              </a:solidFill>
            </a:endParaRPr>
          </a:p>
        </p:txBody>
      </p:sp>
      <p:sp>
        <p:nvSpPr>
          <p:cNvPr id="5" name="TextBox 4"/>
          <p:cNvSpPr txBox="1"/>
          <p:nvPr/>
        </p:nvSpPr>
        <p:spPr>
          <a:xfrm>
            <a:off x="3992880" y="160920"/>
            <a:ext cx="3154681" cy="787908"/>
          </a:xfrm>
          <a:prstGeom prst="rect">
            <a:avLst/>
          </a:prstGeom>
          <a:noFill/>
          <a:ln>
            <a:solidFill>
              <a:srgbClr val="FF0000"/>
            </a:solidFill>
          </a:ln>
        </p:spPr>
        <p:txBody>
          <a:bodyPr wrap="square" lIns="96661" tIns="48331" rIns="96661" bIns="48331" rtlCol="0">
            <a:spAutoFit/>
          </a:bodyPr>
          <a:lstStyle/>
          <a:p>
            <a:r>
              <a:rPr lang="en-US" sz="1500" dirty="0">
                <a:solidFill>
                  <a:srgbClr val="FF0000"/>
                </a:solidFill>
              </a:rPr>
              <a:t>We can use the any one style of  section divider in the presentation throughout</a:t>
            </a:r>
          </a:p>
        </p:txBody>
      </p:sp>
    </p:spTree>
    <p:extLst>
      <p:ext uri="{BB962C8B-B14F-4D97-AF65-F5344CB8AC3E}">
        <p14:creationId xmlns:p14="http://schemas.microsoft.com/office/powerpoint/2010/main" val="176929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540197"/>
            <a:ext cx="2651758"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Section </a:t>
            </a:r>
            <a:r>
              <a:rPr lang="en-US" dirty="0" err="1" smtClean="0">
                <a:solidFill>
                  <a:srgbClr val="FF0000"/>
                </a:solidFill>
              </a:rPr>
              <a:t>Devider</a:t>
            </a:r>
            <a:r>
              <a:rPr lang="en-US" dirty="0" smtClean="0">
                <a:solidFill>
                  <a:srgbClr val="FF0000"/>
                </a:solidFill>
              </a:rPr>
              <a:t> style 2</a:t>
            </a:r>
            <a:endParaRPr lang="en-US" dirty="0">
              <a:solidFill>
                <a:srgbClr val="FF0000"/>
              </a:solidFill>
            </a:endParaRPr>
          </a:p>
        </p:txBody>
      </p:sp>
      <p:sp>
        <p:nvSpPr>
          <p:cNvPr id="5" name="TextBox 4"/>
          <p:cNvSpPr txBox="1"/>
          <p:nvPr/>
        </p:nvSpPr>
        <p:spPr>
          <a:xfrm>
            <a:off x="3992880" y="160920"/>
            <a:ext cx="3154681" cy="787908"/>
          </a:xfrm>
          <a:prstGeom prst="rect">
            <a:avLst/>
          </a:prstGeom>
          <a:noFill/>
          <a:ln>
            <a:solidFill>
              <a:srgbClr val="FF0000"/>
            </a:solidFill>
          </a:ln>
        </p:spPr>
        <p:txBody>
          <a:bodyPr wrap="square" lIns="96661" tIns="48331" rIns="96661" bIns="48331" rtlCol="0">
            <a:spAutoFit/>
          </a:bodyPr>
          <a:lstStyle/>
          <a:p>
            <a:r>
              <a:rPr lang="en-US" sz="1500" dirty="0">
                <a:solidFill>
                  <a:srgbClr val="FF0000"/>
                </a:solidFill>
              </a:rPr>
              <a:t>We can use the any one style of  section divider in the presentation throughout</a:t>
            </a:r>
          </a:p>
        </p:txBody>
      </p:sp>
    </p:spTree>
    <p:extLst>
      <p:ext uri="{BB962C8B-B14F-4D97-AF65-F5344CB8AC3E}">
        <p14:creationId xmlns:p14="http://schemas.microsoft.com/office/powerpoint/2010/main" val="371513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3749039"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column</a:t>
            </a:r>
            <a:endParaRPr lang="en-US" dirty="0">
              <a:solidFill>
                <a:srgbClr val="FF0000"/>
              </a:solidFill>
            </a:endParaRPr>
          </a:p>
        </p:txBody>
      </p:sp>
    </p:spTree>
    <p:extLst>
      <p:ext uri="{BB962C8B-B14F-4D97-AF65-F5344CB8AC3E}">
        <p14:creationId xmlns:p14="http://schemas.microsoft.com/office/powerpoint/2010/main" val="3263103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2516159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1873127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4</a:t>
            </a:fld>
            <a:endParaRPr lang="en-US" dirty="0"/>
          </a:p>
        </p:txBody>
      </p:sp>
    </p:spTree>
    <p:extLst>
      <p:ext uri="{BB962C8B-B14F-4D97-AF65-F5344CB8AC3E}">
        <p14:creationId xmlns:p14="http://schemas.microsoft.com/office/powerpoint/2010/main" val="95597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In the ADaM model, it is assumed that the original data sources for ADaM datasets are SDTM datasets, even when ADaM datasets are derived from other ADaM datasets. ADaM has features that enable traceability from analysis results to ADaM datasets and from ADaM datasets to SDTM datasets.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6</a:t>
            </a:fld>
            <a:endParaRPr lang="en-US" dirty="0"/>
          </a:p>
        </p:txBody>
      </p:sp>
    </p:spTree>
    <p:extLst>
      <p:ext uri="{BB962C8B-B14F-4D97-AF65-F5344CB8AC3E}">
        <p14:creationId xmlns:p14="http://schemas.microsoft.com/office/powerpoint/2010/main" val="61054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The primary variable TRTP is already character so it is not named</a:t>
            </a:r>
            <a:r>
              <a:rPr lang="en-US" baseline="0" dirty="0" smtClean="0"/>
              <a:t> as TRTPC.</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16</a:t>
            </a:fld>
            <a:endParaRPr lang="en-US" dirty="0"/>
          </a:p>
        </p:txBody>
      </p:sp>
    </p:spTree>
    <p:extLst>
      <p:ext uri="{BB962C8B-B14F-4D97-AF65-F5344CB8AC3E}">
        <p14:creationId xmlns:p14="http://schemas.microsoft.com/office/powerpoint/2010/main" val="2357865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Gry</a:t>
            </a:r>
            <a:r>
              <a:rPr lang="en-US" dirty="0" smtClean="0"/>
              <a:t> is the suffix used for grouping variables, where y refers to the grouping scheme or algorithm. </a:t>
            </a:r>
            <a:r>
              <a:rPr lang="en-US" dirty="0" err="1" smtClean="0"/>
              <a:t>GRy</a:t>
            </a:r>
            <a:r>
              <a:rPr lang="en-US" dirty="0" smtClean="0"/>
              <a:t> can be abbreviated to </a:t>
            </a:r>
            <a:r>
              <a:rPr lang="en-US" dirty="0" err="1" smtClean="0"/>
              <a:t>Gy</a:t>
            </a:r>
            <a:r>
              <a:rPr lang="en-US" dirty="0" smtClean="0"/>
              <a:t> to comply with the variable name length limit of 8 characters. Numeric version of the variable will use the suffix </a:t>
            </a:r>
            <a:r>
              <a:rPr lang="en-US" dirty="0" err="1" smtClean="0"/>
              <a:t>GRyN</a:t>
            </a:r>
            <a:r>
              <a:rPr lang="en-US" dirty="0" smtClean="0"/>
              <a:t> (or </a:t>
            </a:r>
            <a:r>
              <a:rPr lang="en-US" dirty="0" err="1" smtClean="0"/>
              <a:t>GyN</a:t>
            </a:r>
            <a:r>
              <a:rPr lang="en-US" dirty="0" smtClean="0"/>
              <a:t>).</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17</a:t>
            </a:fld>
            <a:endParaRPr lang="en-US" dirty="0"/>
          </a:p>
        </p:txBody>
      </p:sp>
    </p:spTree>
    <p:extLst>
      <p:ext uri="{BB962C8B-B14F-4D97-AF65-F5344CB8AC3E}">
        <p14:creationId xmlns:p14="http://schemas.microsoft.com/office/powerpoint/2010/main" val="171554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baseline="0" dirty="0" smtClean="0">
                <a:solidFill>
                  <a:schemeClr val="tx1"/>
                </a:solidFill>
                <a:latin typeface="+mn-lt"/>
                <a:ea typeface="+mn-ea"/>
                <a:cs typeface="+mn-cs"/>
              </a:rPr>
              <a:t>The reader is cautioned that the root or prefix (represented by *) of such producer-specified supportive ADaM date, time and datetime variable names must be chosen with care, to prevent unintended conflicts among other such names and standard numeric versions of possible SDTM variable names. In particular, </a:t>
            </a:r>
            <a:r>
              <a:rPr lang="en-US" sz="1200" b="1" i="0" u="none" strike="noStrike" kern="1200" baseline="0" dirty="0" smtClean="0">
                <a:solidFill>
                  <a:schemeClr val="tx1"/>
                </a:solidFill>
                <a:latin typeface="+mn-lt"/>
                <a:ea typeface="+mn-ea"/>
                <a:cs typeface="+mn-cs"/>
              </a:rPr>
              <a:t>potentially problematic values for producer-defined roots/prefixes (*) include: </a:t>
            </a:r>
            <a:r>
              <a:rPr lang="en-US" sz="1200" b="0" i="0" u="none" strike="noStrike" kern="1200" baseline="0" dirty="0" smtClean="0">
                <a:solidFill>
                  <a:schemeClr val="tx1"/>
                </a:solidFill>
                <a:latin typeface="+mn-lt"/>
                <a:ea typeface="+mn-ea"/>
                <a:cs typeface="+mn-cs"/>
              </a:rPr>
              <a:t>a. One-letter prefixes. For an example of the problem, if * is Q, then a date *DT would be QDT; however, a starting date *SDT would be QSDT, which would potentially be confusing if the producer intended QSDT to be something other than the numeric date version of the SDTM variable QSDTC. </a:t>
            </a:r>
          </a:p>
          <a:p>
            <a:r>
              <a:rPr lang="en-US" sz="1200" b="0" i="0" u="none" strike="noStrike" kern="1200" baseline="0" dirty="0" smtClean="0">
                <a:solidFill>
                  <a:schemeClr val="tx1"/>
                </a:solidFill>
                <a:latin typeface="+mn-lt"/>
                <a:ea typeface="+mn-ea"/>
                <a:cs typeface="+mn-cs"/>
              </a:rPr>
              <a:t>b. Two-letter prefixes, except when intentionally chosen to refer explicitly to a specific SDTM domain and its --DTC, --STDTC, and/or --ENDTC variables. For an example of an appropriate intentional use of a two-letter prefix, if * is LB, then *DT is LBDT, the numeric date version of SDTM LBDTC. For an example of the problem, if * is QQ, then a date *DT would be QQDT, which would potentially be confusing if the producer intended QQDT to be something other than the numeric date version of a potential SDTM variable QQDTC. </a:t>
            </a:r>
          </a:p>
          <a:p>
            <a:r>
              <a:rPr lang="en-US" sz="1200" b="0" i="0" u="none" strike="noStrike" kern="1200" baseline="0" dirty="0" smtClean="0">
                <a:solidFill>
                  <a:schemeClr val="tx1"/>
                </a:solidFill>
                <a:latin typeface="+mn-lt"/>
                <a:ea typeface="+mn-ea"/>
                <a:cs typeface="+mn-cs"/>
              </a:rPr>
              <a:t>c. Three-letter prefixes ending in S or E. For an example of the problem, if * is QQS, then a date *DT would be QQSDT, which would potentially be confusing if the producer intended QQSDT to be something other than the numeric date version of a potential SDTM variable QQSTDTC.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12. In general, all three of *DT, *TM, *DTM are not required. Include only the *DT, *TM, and *DTM variables needed for analysis or review. However, when a *DTM variable exists, it is good practice to include a corresponding *DT variable. </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19</a:t>
            </a:fld>
            <a:endParaRPr lang="en-US" dirty="0"/>
          </a:p>
        </p:txBody>
      </p:sp>
    </p:spTree>
    <p:extLst>
      <p:ext uri="{BB962C8B-B14F-4D97-AF65-F5344CB8AC3E}">
        <p14:creationId xmlns:p14="http://schemas.microsoft.com/office/powerpoint/2010/main" val="9354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Primary flagging is subject level</a:t>
            </a:r>
          </a:p>
          <a:p>
            <a:r>
              <a:rPr lang="en-US" dirty="0" smtClean="0"/>
              <a:t>Subgroup</a:t>
            </a:r>
            <a:r>
              <a:rPr lang="en-US" baseline="0" dirty="0" smtClean="0"/>
              <a:t> is parameter level </a:t>
            </a:r>
            <a:r>
              <a:rPr lang="en-US" baseline="0" dirty="0" smtClean="0">
                <a:sym typeface="Wingdings" panose="05000000000000000000" pitchFamily="2" charset="2"/>
              </a:rPr>
              <a:t> based on a group/ category</a:t>
            </a:r>
            <a:endParaRPr lang="en-US" baseline="0" dirty="0" smtClean="0"/>
          </a:p>
          <a:p>
            <a:r>
              <a:rPr lang="en-US" baseline="0" dirty="0" smtClean="0"/>
              <a:t>Sensitivity is record level</a:t>
            </a:r>
            <a:r>
              <a:rPr lang="en-US" baseline="0" dirty="0" smtClean="0">
                <a:sym typeface="Wingdings" panose="05000000000000000000" pitchFamily="2" charset="2"/>
              </a:rPr>
              <a:t> </a:t>
            </a:r>
            <a:r>
              <a:rPr lang="en-US" baseline="0" dirty="0" err="1" smtClean="0">
                <a:sym typeface="Wingdings" panose="05000000000000000000" pitchFamily="2" charset="2"/>
              </a:rPr>
              <a:t>perprotocol</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20</a:t>
            </a:fld>
            <a:endParaRPr lang="en-US" dirty="0"/>
          </a:p>
        </p:txBody>
      </p:sp>
    </p:spTree>
    <p:extLst>
      <p:ext uri="{BB962C8B-B14F-4D97-AF65-F5344CB8AC3E}">
        <p14:creationId xmlns:p14="http://schemas.microsoft.com/office/powerpoint/2010/main" val="48385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kern="1200" dirty="0" smtClean="0">
                <a:solidFill>
                  <a:schemeClr val="tx1"/>
                </a:solidFill>
                <a:effectLst/>
                <a:latin typeface="+mn-lt"/>
                <a:ea typeface="+mn-ea"/>
                <a:cs typeface="+mn-cs"/>
              </a:rPr>
              <a:t>The SDTM does not provide a separate domain specifically for screen failure data and does not require that the screen failure data be included in SDTM. Data for screen failure subjects, if submitted, should be included in the SDTM Demographics dataset, with ARMCD = ¨SCRNFAIL" and ARM = ¨Screen Failure”. If Screen Failure is captured as a reason on the End of Study form, Sponsors should also include a record in the Disposition dataset indicating when the screen failure event occurred. Reference the SDTMIG V3.1.2 for further guidance on submitting Screen Failure data.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8D4190E-9D7B-4847-98AB-991B2B42748F}" type="slidenum">
              <a:rPr lang="en-US" smtClean="0"/>
              <a:t>30</a:t>
            </a:fld>
            <a:endParaRPr lang="en-US" dirty="0"/>
          </a:p>
        </p:txBody>
      </p:sp>
    </p:spTree>
    <p:extLst>
      <p:ext uri="{BB962C8B-B14F-4D97-AF65-F5344CB8AC3E}">
        <p14:creationId xmlns:p14="http://schemas.microsoft.com/office/powerpoint/2010/main" val="517913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593002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211760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54142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36260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81538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745991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48419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910053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353496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44767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757531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262335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108746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980009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3992846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_Title slide with Visual">
    <p:spTree>
      <p:nvGrpSpPr>
        <p:cNvPr id="1" name=""/>
        <p:cNvGrpSpPr/>
        <p:nvPr/>
      </p:nvGrpSpPr>
      <p:grpSpPr>
        <a:xfrm>
          <a:off x="0" y="0"/>
          <a:ext cx="0" cy="0"/>
          <a:chOff x="0" y="0"/>
          <a:chExt cx="0" cy="0"/>
        </a:xfrm>
      </p:grpSpPr>
      <p:pic>
        <p:nvPicPr>
          <p:cNvPr id="7170" name="Picture 2" descr="R:\Template\Final Image 240614_9-16_Lowres\16-9 B\Picture3.JPG"/>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b="12500"/>
          <a:stretch/>
        </p:blipFill>
        <p:spPr bwMode="auto">
          <a:xfrm>
            <a:off x="1" y="4"/>
            <a:ext cx="9143998" cy="57149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1" y="3873500"/>
            <a:ext cx="8077199" cy="18415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545279"/>
            <a:ext cx="5952744" cy="381000"/>
          </a:xfrm>
          <a:prstGeom prst="rect">
            <a:avLst/>
          </a:prstGeo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4061460"/>
            <a:ext cx="6172200" cy="441960"/>
          </a:xfrm>
          <a:prstGeom prst="rect">
            <a:avLst/>
          </a:prstGeo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5322833"/>
            <a:ext cx="1778000" cy="315516"/>
          </a:xfrm>
          <a:prstGeom prst="rect">
            <a:avLst/>
          </a:prstGeo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3" y="5246180"/>
            <a:ext cx="1840877" cy="468823"/>
          </a:xfrm>
          <a:prstGeom prst="rect">
            <a:avLst/>
          </a:prstGeom>
        </p:spPr>
      </p:pic>
      <p:sp>
        <p:nvSpPr>
          <p:cNvPr id="20" name="Text Placeholder 10"/>
          <p:cNvSpPr>
            <a:spLocks noGrp="1"/>
          </p:cNvSpPr>
          <p:nvPr>
            <p:ph type="body" sz="quarter" idx="13" hasCustomPrompt="1"/>
          </p:nvPr>
        </p:nvSpPr>
        <p:spPr>
          <a:xfrm>
            <a:off x="3561395" y="5382422"/>
            <a:ext cx="2430780" cy="237218"/>
          </a:xfrm>
          <a:prstGeom prst="rect">
            <a:avLst/>
          </a:prstGeo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63302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4" y="214313"/>
            <a:ext cx="8630823" cy="353616"/>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1800"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67712" y="5395418"/>
            <a:ext cx="190468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3669536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915002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459123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162562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05084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042066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0625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_Title slide with Visual">
    <p:spTree>
      <p:nvGrpSpPr>
        <p:cNvPr id="1" name=""/>
        <p:cNvGrpSpPr/>
        <p:nvPr/>
      </p:nvGrpSpPr>
      <p:grpSpPr>
        <a:xfrm>
          <a:off x="0" y="0"/>
          <a:ext cx="0" cy="0"/>
          <a:chOff x="0" y="0"/>
          <a:chExt cx="0" cy="0"/>
        </a:xfrm>
      </p:grpSpPr>
      <p:pic>
        <p:nvPicPr>
          <p:cNvPr id="5122" name="Picture 2" descr="R:\Template\Final Image 240614_9-16_Lowres\16-9 B\Picture1.JP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0" y="4"/>
            <a:ext cx="9144000" cy="571499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1" y="3873500"/>
            <a:ext cx="8077199" cy="18415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545279"/>
            <a:ext cx="5952744" cy="381000"/>
          </a:xfrm>
          <a:prstGeom prst="rect">
            <a:avLst/>
          </a:prstGeo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4061460"/>
            <a:ext cx="6172200" cy="441960"/>
          </a:xfrm>
          <a:prstGeom prst="rect">
            <a:avLst/>
          </a:prstGeo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5322833"/>
            <a:ext cx="1778000" cy="315516"/>
          </a:xfrm>
          <a:prstGeom prst="rect">
            <a:avLst/>
          </a:prstGeo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3" y="5246180"/>
            <a:ext cx="1840877" cy="468823"/>
          </a:xfrm>
          <a:prstGeom prst="rect">
            <a:avLst/>
          </a:prstGeom>
        </p:spPr>
      </p:pic>
      <p:sp>
        <p:nvSpPr>
          <p:cNvPr id="20" name="Text Placeholder 10"/>
          <p:cNvSpPr>
            <a:spLocks noGrp="1"/>
          </p:cNvSpPr>
          <p:nvPr>
            <p:ph type="body" sz="quarter" idx="13" hasCustomPrompt="1"/>
          </p:nvPr>
        </p:nvSpPr>
        <p:spPr>
          <a:xfrm>
            <a:off x="3561395" y="5382422"/>
            <a:ext cx="2430780" cy="237218"/>
          </a:xfrm>
          <a:prstGeom prst="rect">
            <a:avLst/>
          </a:prstGeo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63302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4" y="214313"/>
            <a:ext cx="8630823" cy="353616"/>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sz="1800"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67712" y="5395418"/>
            <a:ext cx="190468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2672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032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microsoft.com/office/2007/relationships/hdphoto" Target="../media/hdphoto1.wdp"/><Relationship Id="rId4" Type="http://schemas.openxmlformats.org/officeDocument/2006/relationships/slideLayout" Target="../slideLayouts/slideLayout42.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44.wmf"/><Relationship Id="rId4" Type="http://schemas.openxmlformats.org/officeDocument/2006/relationships/oleObject" Target="../embeddings/oleObject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a:t>Overview of ADAM – Analysis Data Model</a:t>
            </a:r>
          </a:p>
        </p:txBody>
      </p:sp>
      <p:sp>
        <p:nvSpPr>
          <p:cNvPr id="2" name="Subtitle 1"/>
          <p:cNvSpPr>
            <a:spLocks noGrp="1"/>
          </p:cNvSpPr>
          <p:nvPr>
            <p:ph type="subTitle" idx="1"/>
          </p:nvPr>
        </p:nvSpPr>
        <p:spPr>
          <a:xfrm>
            <a:off x="0" y="3831740"/>
            <a:ext cx="7286625" cy="508000"/>
          </a:xfrm>
        </p:spPr>
        <p:txBody>
          <a:bodyPr/>
          <a:lstStyle/>
          <a:p>
            <a:r>
              <a:rPr lang="en-US" dirty="0" err="1"/>
              <a:t>Anagha</a:t>
            </a:r>
            <a:r>
              <a:rPr lang="en-US" dirty="0"/>
              <a:t> </a:t>
            </a:r>
            <a:r>
              <a:rPr lang="en-US" dirty="0" err="1"/>
              <a:t>Bhatkhande</a:t>
            </a:r>
            <a:r>
              <a:rPr lang="en-US" dirty="0"/>
              <a:t> </a:t>
            </a:r>
            <a:br>
              <a:rPr lang="en-US" dirty="0"/>
            </a:br>
            <a:r>
              <a:rPr lang="en-US" dirty="0" err="1"/>
              <a:t>Varsha</a:t>
            </a:r>
            <a:r>
              <a:rPr lang="en-US" dirty="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01-Nov-2017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442792"/>
            <a:ext cx="2858813"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233236"/>
            <a:ext cx="8511639" cy="3771636"/>
          </a:xfrm>
        </p:spPr>
        <p:txBody>
          <a:bodyPr/>
          <a:lstStyle/>
          <a:p>
            <a:r>
              <a:rPr lang="en-US" sz="1800" dirty="0"/>
              <a:t>Data point traceability:</a:t>
            </a:r>
          </a:p>
          <a:p>
            <a:pPr lvl="1">
              <a:spcBef>
                <a:spcPts val="0"/>
              </a:spcBef>
            </a:pPr>
            <a:r>
              <a:rPr lang="en-US" sz="1600" dirty="0"/>
              <a:t>Implemented if practical and feasible</a:t>
            </a:r>
          </a:p>
          <a:p>
            <a:pPr lvl="1">
              <a:spcBef>
                <a:spcPts val="0"/>
              </a:spcBef>
            </a:pPr>
            <a:r>
              <a:rPr lang="en-US" sz="1600" dirty="0"/>
              <a:t>Points </a:t>
            </a:r>
            <a:r>
              <a:rPr lang="en-US" sz="1600" u="sng" dirty="0"/>
              <a:t>directly to the specific </a:t>
            </a:r>
            <a:r>
              <a:rPr lang="en-US" sz="1600" dirty="0"/>
              <a:t>predecessor record from SDTM to ADaM i.e. SDTM variables that are copied in to ADaM and should not be modified</a:t>
            </a:r>
          </a:p>
          <a:p>
            <a:pPr lvl="1">
              <a:spcBef>
                <a:spcPts val="0"/>
              </a:spcBef>
            </a:pPr>
            <a:r>
              <a:rPr lang="en-US" sz="1600" dirty="0"/>
              <a:t>Helps to </a:t>
            </a:r>
            <a:r>
              <a:rPr lang="en-US" sz="1600" u="sng" dirty="0"/>
              <a:t>trace the path </a:t>
            </a:r>
            <a:r>
              <a:rPr lang="en-US" sz="1600" dirty="0"/>
              <a:t>of a complex data manipulation</a:t>
            </a:r>
          </a:p>
          <a:p>
            <a:pPr lvl="1">
              <a:spcBef>
                <a:spcPts val="0"/>
              </a:spcBef>
            </a:pPr>
            <a:r>
              <a:rPr lang="en-US" sz="1600" dirty="0"/>
              <a:t>Primary candidates for data point traceability:</a:t>
            </a:r>
          </a:p>
          <a:p>
            <a:pPr lvl="2">
              <a:spcBef>
                <a:spcPts val="0"/>
              </a:spcBef>
            </a:pPr>
            <a:r>
              <a:rPr lang="en-US" sz="1400" dirty="0"/>
              <a:t>SDTM </a:t>
            </a:r>
            <a:r>
              <a:rPr lang="en-US" sz="1400" u="sng" dirty="0"/>
              <a:t>Domain variable value</a:t>
            </a:r>
          </a:p>
          <a:p>
            <a:pPr lvl="2">
              <a:spcBef>
                <a:spcPts val="0"/>
              </a:spcBef>
            </a:pPr>
            <a:r>
              <a:rPr lang="en-US" sz="1400" dirty="0"/>
              <a:t>SDTM </a:t>
            </a:r>
            <a:r>
              <a:rPr lang="en-US" sz="1400" u="sng" dirty="0" smtClean="0"/>
              <a:t>Source </a:t>
            </a:r>
            <a:r>
              <a:rPr lang="en-US" sz="1400" u="sng" dirty="0"/>
              <a:t>variable name </a:t>
            </a:r>
          </a:p>
          <a:p>
            <a:pPr lvl="2">
              <a:spcBef>
                <a:spcPts val="0"/>
              </a:spcBef>
            </a:pPr>
            <a:r>
              <a:rPr lang="en-US" sz="1400" dirty="0"/>
              <a:t>Relevant SDTM domain </a:t>
            </a:r>
            <a:r>
              <a:rPr lang="en-US" sz="1400" u="sng" dirty="0"/>
              <a:t>–SEQ value </a:t>
            </a:r>
          </a:p>
          <a:p>
            <a:pPr lvl="2">
              <a:spcBef>
                <a:spcPts val="0"/>
              </a:spcBef>
            </a:pPr>
            <a:r>
              <a:rPr lang="en-US" sz="1400" dirty="0"/>
              <a:t>These 3 with the analysis variable help link back to the source SDTM </a:t>
            </a:r>
            <a:r>
              <a:rPr lang="en-US" sz="1400" dirty="0" smtClean="0"/>
              <a:t>records</a:t>
            </a:r>
            <a:endParaRPr lang="en-US" sz="1400" dirty="0"/>
          </a:p>
        </p:txBody>
      </p:sp>
      <p:pic>
        <p:nvPicPr>
          <p:cNvPr id="8" name="Picture 7"/>
          <p:cNvPicPr>
            <a:picLocks noChangeAspect="1"/>
          </p:cNvPicPr>
          <p:nvPr/>
        </p:nvPicPr>
        <p:blipFill>
          <a:blip r:embed="rId2"/>
          <a:stretch>
            <a:fillRect/>
          </a:stretch>
        </p:blipFill>
        <p:spPr>
          <a:xfrm>
            <a:off x="1571625" y="3880657"/>
            <a:ext cx="6000750" cy="1419225"/>
          </a:xfrm>
          <a:prstGeom prst="rect">
            <a:avLst/>
          </a:prstGeom>
          <a:noFill/>
          <a:ln>
            <a:noFill/>
          </a:ln>
        </p:spPr>
      </p:pic>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0225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65449"/>
            <a:ext cx="3485067" cy="535539"/>
          </a:xfrm>
        </p:spPr>
        <p:txBody>
          <a:bodyPr wrap="square">
            <a:noAutofit/>
          </a:bodyPr>
          <a:lstStyle/>
          <a:p>
            <a:r>
              <a:rPr lang="en-US" sz="2800" dirty="0">
                <a:solidFill>
                  <a:schemeClr val="bg1"/>
                </a:solidFill>
              </a:rPr>
              <a:t>Data Point Traceability</a:t>
            </a:r>
          </a:p>
        </p:txBody>
      </p:sp>
      <p:grpSp>
        <p:nvGrpSpPr>
          <p:cNvPr id="5" name="Group 4"/>
          <p:cNvGrpSpPr/>
          <p:nvPr/>
        </p:nvGrpSpPr>
        <p:grpSpPr>
          <a:xfrm>
            <a:off x="590238" y="1378550"/>
            <a:ext cx="8031248" cy="3826040"/>
            <a:chOff x="152232" y="1096160"/>
            <a:chExt cx="11977833" cy="5706170"/>
          </a:xfrm>
        </p:grpSpPr>
        <p:pic>
          <p:nvPicPr>
            <p:cNvPr id="6" name="Picture 5"/>
            <p:cNvPicPr>
              <a:picLocks noChangeAspect="1"/>
            </p:cNvPicPr>
            <p:nvPr/>
          </p:nvPicPr>
          <p:blipFill>
            <a:blip r:embed="rId2"/>
            <a:stretch>
              <a:fillRect/>
            </a:stretch>
          </p:blipFill>
          <p:spPr>
            <a:xfrm>
              <a:off x="6495393" y="1096160"/>
              <a:ext cx="5634672" cy="5706169"/>
            </a:xfrm>
            <a:prstGeom prst="rect">
              <a:avLst/>
            </a:prstGeom>
            <a:ln w="19050">
              <a:solidFill>
                <a:schemeClr val="bg1">
                  <a:lumMod val="50000"/>
                </a:schemeClr>
              </a:solidFill>
            </a:ln>
          </p:spPr>
        </p:pic>
        <p:pic>
          <p:nvPicPr>
            <p:cNvPr id="7" name="Picture 6"/>
            <p:cNvPicPr>
              <a:picLocks noChangeAspect="1"/>
            </p:cNvPicPr>
            <p:nvPr/>
          </p:nvPicPr>
          <p:blipFill>
            <a:blip r:embed="rId3"/>
            <a:stretch>
              <a:fillRect/>
            </a:stretch>
          </p:blipFill>
          <p:spPr>
            <a:xfrm>
              <a:off x="152232" y="1096160"/>
              <a:ext cx="6185504" cy="5706170"/>
            </a:xfrm>
            <a:prstGeom prst="rect">
              <a:avLst/>
            </a:prstGeom>
            <a:ln w="19050">
              <a:solidFill>
                <a:schemeClr val="bg1">
                  <a:lumMod val="50000"/>
                </a:schemeClr>
              </a:solidFill>
            </a:ln>
          </p:spPr>
        </p:pic>
      </p:grpSp>
      <p:cxnSp>
        <p:nvCxnSpPr>
          <p:cNvPr id="8" name="Straight Arrow Connector 7"/>
          <p:cNvCxnSpPr/>
          <p:nvPr/>
        </p:nvCxnSpPr>
        <p:spPr>
          <a:xfrm>
            <a:off x="2819388" y="3910660"/>
            <a:ext cx="2216493" cy="32657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00400" y="3915113"/>
            <a:ext cx="1870992" cy="74095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05464" y="3940863"/>
            <a:ext cx="1413183" cy="114215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3072641" y="1915581"/>
            <a:ext cx="1265784" cy="257112"/>
          </a:xfrm>
          <a:prstGeom prst="wedgeRoundRectCallout">
            <a:avLst>
              <a:gd name="adj1" fmla="val 52554"/>
              <a:gd name="adj2" fmla="val 10201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Derivation type</a:t>
            </a:r>
          </a:p>
        </p:txBody>
      </p:sp>
      <p:cxnSp>
        <p:nvCxnSpPr>
          <p:cNvPr id="12" name="Straight Arrow Connector 11"/>
          <p:cNvCxnSpPr/>
          <p:nvPr/>
        </p:nvCxnSpPr>
        <p:spPr>
          <a:xfrm flipV="1">
            <a:off x="2444918" y="2591743"/>
            <a:ext cx="2520765" cy="127949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45244" y="2021257"/>
            <a:ext cx="2720438" cy="18163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268510" y="3789085"/>
            <a:ext cx="1144422" cy="131062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61274" y="3261072"/>
            <a:ext cx="1594550" cy="180451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052852" y="4039438"/>
            <a:ext cx="1766430" cy="1124818"/>
            <a:chOff x="7894319" y="4860757"/>
            <a:chExt cx="2634460" cy="1677558"/>
          </a:xfrm>
        </p:grpSpPr>
        <p:sp>
          <p:nvSpPr>
            <p:cNvPr id="17" name="Rounded Rectangular Callout 16"/>
            <p:cNvSpPr/>
            <p:nvPr/>
          </p:nvSpPr>
          <p:spPr>
            <a:xfrm>
              <a:off x="8670587" y="4860757"/>
              <a:ext cx="1858192" cy="538406"/>
            </a:xfrm>
            <a:prstGeom prst="wedgeRoundRectCallout">
              <a:avLst>
                <a:gd name="adj1" fmla="val -67430"/>
                <a:gd name="adj2" fmla="val 13487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 point </a:t>
              </a:r>
            </a:p>
          </p:txBody>
        </p:sp>
        <p:sp>
          <p:nvSpPr>
            <p:cNvPr id="18" name="Right Brace 17"/>
            <p:cNvSpPr/>
            <p:nvPr/>
          </p:nvSpPr>
          <p:spPr>
            <a:xfrm>
              <a:off x="7894319" y="5155756"/>
              <a:ext cx="331525" cy="1382559"/>
            </a:xfrm>
            <a:prstGeom prst="rightBrace">
              <a:avLst/>
            </a:prstGeom>
            <a:ln w="19050">
              <a:solidFill>
                <a:srgbClr val="FA9C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sp>
        <p:nvSpPr>
          <p:cNvPr id="19" name="Rounded Rectangular Callout 18"/>
          <p:cNvSpPr/>
          <p:nvPr/>
        </p:nvSpPr>
        <p:spPr>
          <a:xfrm>
            <a:off x="7894109" y="1349767"/>
            <a:ext cx="1032074" cy="244775"/>
          </a:xfrm>
          <a:prstGeom prst="wedgeRoundRectCallout">
            <a:avLst>
              <a:gd name="adj1" fmla="val -48556"/>
              <a:gd name="adj2" fmla="val 92252"/>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Metadata </a:t>
            </a:r>
          </a:p>
        </p:txBody>
      </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539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87590"/>
            <a:ext cx="2980570" cy="535539"/>
          </a:xfrm>
        </p:spPr>
        <p:txBody>
          <a:bodyPr wrap="square">
            <a:noAutofit/>
          </a:bodyPr>
          <a:lstStyle/>
          <a:p>
            <a:r>
              <a:rPr lang="en-US" sz="2800" dirty="0">
                <a:solidFill>
                  <a:schemeClr val="bg1"/>
                </a:solidFill>
              </a:rPr>
              <a:t>Traceability Cycle</a:t>
            </a:r>
          </a:p>
        </p:txBody>
      </p:sp>
      <p:pic>
        <p:nvPicPr>
          <p:cNvPr id="5" name="Picture 4"/>
          <p:cNvPicPr>
            <a:picLocks noChangeAspect="1"/>
          </p:cNvPicPr>
          <p:nvPr/>
        </p:nvPicPr>
        <p:blipFill>
          <a:blip r:embed="rId2"/>
          <a:stretch>
            <a:fillRect/>
          </a:stretch>
        </p:blipFill>
        <p:spPr>
          <a:xfrm>
            <a:off x="2974118" y="3955855"/>
            <a:ext cx="2639436" cy="1331868"/>
          </a:xfrm>
          <a:prstGeom prst="rect">
            <a:avLst/>
          </a:prstGeom>
          <a:noFill/>
          <a:ln>
            <a:noFill/>
          </a:ln>
        </p:spPr>
      </p:pic>
      <p:pic>
        <p:nvPicPr>
          <p:cNvPr id="6" name="Picture 5"/>
          <p:cNvPicPr>
            <a:picLocks noChangeAspect="1"/>
          </p:cNvPicPr>
          <p:nvPr/>
        </p:nvPicPr>
        <p:blipFill>
          <a:blip r:embed="rId3"/>
          <a:stretch>
            <a:fillRect/>
          </a:stretch>
        </p:blipFill>
        <p:spPr>
          <a:xfrm>
            <a:off x="88492" y="1406694"/>
            <a:ext cx="2958671" cy="1785161"/>
          </a:xfrm>
          <a:prstGeom prst="rect">
            <a:avLst/>
          </a:prstGeom>
        </p:spPr>
      </p:pic>
      <p:pic>
        <p:nvPicPr>
          <p:cNvPr id="7" name="Picture 6"/>
          <p:cNvPicPr>
            <a:picLocks noChangeAspect="1"/>
          </p:cNvPicPr>
          <p:nvPr/>
        </p:nvPicPr>
        <p:blipFill>
          <a:blip r:embed="rId4"/>
          <a:stretch>
            <a:fillRect/>
          </a:stretch>
        </p:blipFill>
        <p:spPr>
          <a:xfrm>
            <a:off x="88493" y="3282552"/>
            <a:ext cx="2767073" cy="1702754"/>
          </a:xfrm>
          <a:prstGeom prst="rect">
            <a:avLst/>
          </a:prstGeom>
        </p:spPr>
      </p:pic>
      <p:pic>
        <p:nvPicPr>
          <p:cNvPr id="8" name="Picture 7"/>
          <p:cNvPicPr>
            <a:picLocks noChangeAspect="1"/>
          </p:cNvPicPr>
          <p:nvPr/>
        </p:nvPicPr>
        <p:blipFill>
          <a:blip r:embed="rId5"/>
          <a:stretch>
            <a:fillRect/>
          </a:stretch>
        </p:blipFill>
        <p:spPr>
          <a:xfrm>
            <a:off x="5738288" y="3802200"/>
            <a:ext cx="3013826" cy="1598219"/>
          </a:xfrm>
          <a:prstGeom prst="rect">
            <a:avLst/>
          </a:prstGeom>
        </p:spPr>
      </p:pic>
      <p:pic>
        <p:nvPicPr>
          <p:cNvPr id="9" name="Picture 8"/>
          <p:cNvPicPr>
            <a:picLocks noChangeAspect="1"/>
          </p:cNvPicPr>
          <p:nvPr/>
        </p:nvPicPr>
        <p:blipFill>
          <a:blip r:embed="rId6"/>
          <a:stretch>
            <a:fillRect/>
          </a:stretch>
        </p:blipFill>
        <p:spPr>
          <a:xfrm>
            <a:off x="5876584" y="2231238"/>
            <a:ext cx="3205504" cy="1104169"/>
          </a:xfrm>
          <a:prstGeom prst="rect">
            <a:avLst/>
          </a:prstGeom>
          <a:noFill/>
          <a:ln>
            <a:noFill/>
          </a:ln>
        </p:spPr>
      </p:pic>
      <p:sp>
        <p:nvSpPr>
          <p:cNvPr id="10" name="Left Arrow 9"/>
          <p:cNvSpPr/>
          <p:nvPr/>
        </p:nvSpPr>
        <p:spPr>
          <a:xfrm>
            <a:off x="5378105" y="4582014"/>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Picture 10"/>
          <p:cNvPicPr>
            <a:picLocks noChangeAspect="1"/>
          </p:cNvPicPr>
          <p:nvPr/>
        </p:nvPicPr>
        <p:blipFill>
          <a:blip r:embed="rId7"/>
          <a:stretch>
            <a:fillRect/>
          </a:stretch>
        </p:blipFill>
        <p:spPr>
          <a:xfrm>
            <a:off x="3223164" y="1241503"/>
            <a:ext cx="2645345" cy="1485562"/>
          </a:xfrm>
          <a:prstGeom prst="rect">
            <a:avLst/>
          </a:prstGeom>
        </p:spPr>
      </p:pic>
      <p:sp>
        <p:nvSpPr>
          <p:cNvPr id="12" name="Up Arrow 11"/>
          <p:cNvSpPr/>
          <p:nvPr/>
        </p:nvSpPr>
        <p:spPr>
          <a:xfrm rot="20242500">
            <a:off x="1664368" y="3164151"/>
            <a:ext cx="180471" cy="447932"/>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Down Arrow 12"/>
          <p:cNvSpPr/>
          <p:nvPr/>
        </p:nvSpPr>
        <p:spPr>
          <a:xfrm rot="18709896">
            <a:off x="5731455" y="2466881"/>
            <a:ext cx="217809" cy="507770"/>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Down Arrow 13"/>
          <p:cNvSpPr/>
          <p:nvPr/>
        </p:nvSpPr>
        <p:spPr>
          <a:xfrm rot="1902897">
            <a:off x="7201735" y="3368911"/>
            <a:ext cx="196576" cy="347856"/>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ounded Rectangular Callout 14"/>
          <p:cNvSpPr/>
          <p:nvPr/>
        </p:nvSpPr>
        <p:spPr>
          <a:xfrm>
            <a:off x="6007100" y="1303016"/>
            <a:ext cx="979130" cy="360992"/>
          </a:xfrm>
          <a:prstGeom prst="wedgeRoundRectCallout">
            <a:avLst>
              <a:gd name="adj1" fmla="val -81471"/>
              <a:gd name="adj2" fmla="val 352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Demographic Table</a:t>
            </a:r>
          </a:p>
        </p:txBody>
      </p:sp>
      <p:sp>
        <p:nvSpPr>
          <p:cNvPr id="16" name="Rounded Rectangular Callout 15"/>
          <p:cNvSpPr/>
          <p:nvPr/>
        </p:nvSpPr>
        <p:spPr>
          <a:xfrm>
            <a:off x="7300022" y="1761913"/>
            <a:ext cx="976884" cy="269042"/>
          </a:xfrm>
          <a:prstGeom prst="wedgeRoundRectCallout">
            <a:avLst>
              <a:gd name="adj1" fmla="val -56577"/>
              <a:gd name="adj2" fmla="val 12858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dataset</a:t>
            </a:r>
          </a:p>
        </p:txBody>
      </p:sp>
      <p:sp>
        <p:nvSpPr>
          <p:cNvPr id="17" name="Rounded Rectangular Callout 16"/>
          <p:cNvSpPr/>
          <p:nvPr/>
        </p:nvSpPr>
        <p:spPr>
          <a:xfrm>
            <a:off x="4930258" y="3363846"/>
            <a:ext cx="1171906" cy="255330"/>
          </a:xfrm>
          <a:prstGeom prst="wedgeRoundRectCallout">
            <a:avLst>
              <a:gd name="adj1" fmla="val 45409"/>
              <a:gd name="adj2" fmla="val 12435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Metadata</a:t>
            </a:r>
          </a:p>
        </p:txBody>
      </p:sp>
      <p:sp>
        <p:nvSpPr>
          <p:cNvPr id="18" name="Rounded Rectangular Callout 17"/>
          <p:cNvSpPr/>
          <p:nvPr/>
        </p:nvSpPr>
        <p:spPr>
          <a:xfrm>
            <a:off x="2660636" y="3125078"/>
            <a:ext cx="1042697" cy="210329"/>
          </a:xfrm>
          <a:prstGeom prst="wedgeRoundRectCallout">
            <a:avLst>
              <a:gd name="adj1" fmla="val -52153"/>
              <a:gd name="adj2" fmla="val 11425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Metadata</a:t>
            </a:r>
          </a:p>
        </p:txBody>
      </p:sp>
      <p:sp>
        <p:nvSpPr>
          <p:cNvPr id="19" name="Rounded Rectangular Callout 18"/>
          <p:cNvSpPr/>
          <p:nvPr/>
        </p:nvSpPr>
        <p:spPr>
          <a:xfrm>
            <a:off x="2175405" y="1220145"/>
            <a:ext cx="1039683" cy="208930"/>
          </a:xfrm>
          <a:prstGeom prst="wedgeRoundRectCallout">
            <a:avLst>
              <a:gd name="adj1" fmla="val -52437"/>
              <a:gd name="adj2" fmla="val 10255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Annotated CRF</a:t>
            </a:r>
          </a:p>
        </p:txBody>
      </p:sp>
      <p:sp>
        <p:nvSpPr>
          <p:cNvPr id="20" name="Down Arrow 19"/>
          <p:cNvSpPr/>
          <p:nvPr/>
        </p:nvSpPr>
        <p:spPr>
          <a:xfrm rot="20237636">
            <a:off x="1169513" y="3162261"/>
            <a:ext cx="207114" cy="458131"/>
          </a:xfrm>
          <a:prstGeom prst="down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Right Arrow 20"/>
          <p:cNvSpPr/>
          <p:nvPr/>
        </p:nvSpPr>
        <p:spPr>
          <a:xfrm>
            <a:off x="5377411" y="4954903"/>
            <a:ext cx="498160" cy="179198"/>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 name="Up Arrow 21"/>
          <p:cNvSpPr/>
          <p:nvPr/>
        </p:nvSpPr>
        <p:spPr>
          <a:xfrm rot="2288121">
            <a:off x="7712304" y="3362959"/>
            <a:ext cx="194097" cy="376529"/>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Up Arrow 22"/>
          <p:cNvSpPr/>
          <p:nvPr/>
        </p:nvSpPr>
        <p:spPr>
          <a:xfrm rot="18358378">
            <a:off x="5765567" y="1785322"/>
            <a:ext cx="205884" cy="450404"/>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Left Arrow 23"/>
          <p:cNvSpPr/>
          <p:nvPr/>
        </p:nvSpPr>
        <p:spPr>
          <a:xfrm>
            <a:off x="2660635" y="4582014"/>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Right Arrow 24"/>
          <p:cNvSpPr/>
          <p:nvPr/>
        </p:nvSpPr>
        <p:spPr>
          <a:xfrm>
            <a:off x="2549002" y="5007040"/>
            <a:ext cx="498160" cy="216665"/>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Rounded Rectangular Callout 25"/>
          <p:cNvSpPr/>
          <p:nvPr/>
        </p:nvSpPr>
        <p:spPr>
          <a:xfrm>
            <a:off x="3793362" y="3363846"/>
            <a:ext cx="896947" cy="246096"/>
          </a:xfrm>
          <a:prstGeom prst="wedgeRoundRectCallout">
            <a:avLst>
              <a:gd name="adj1" fmla="val -43951"/>
              <a:gd name="adj2" fmla="val 18697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dataset</a:t>
            </a:r>
          </a:p>
        </p:txBody>
      </p:sp>
      <p:sp>
        <p:nvSpPr>
          <p:cNvPr id="2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2069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421"/>
          <p:cNvGrpSpPr/>
          <p:nvPr/>
        </p:nvGrpSpPr>
        <p:grpSpPr>
          <a:xfrm>
            <a:off x="428626" y="2827854"/>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1878529"/>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6" y="1408629"/>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71246"/>
            <a:ext cx="3663742" cy="535539"/>
          </a:xfrm>
        </p:spPr>
        <p:txBody>
          <a:bodyPr wrap="square">
            <a:noAutofit/>
          </a:bodyPr>
          <a:lstStyle/>
          <a:p>
            <a:r>
              <a:rPr lang="en-US" sz="2800" dirty="0">
                <a:solidFill>
                  <a:schemeClr val="bg1"/>
                </a:solidFill>
              </a:rPr>
              <a:t>ADaM Data Structures</a:t>
            </a:r>
          </a:p>
        </p:txBody>
      </p:sp>
      <p:sp>
        <p:nvSpPr>
          <p:cNvPr id="2" name="Content Placeholder 1"/>
          <p:cNvSpPr>
            <a:spLocks noGrp="1"/>
          </p:cNvSpPr>
          <p:nvPr>
            <p:ph idx="1"/>
          </p:nvPr>
        </p:nvSpPr>
        <p:spPr>
          <a:xfrm>
            <a:off x="403761" y="1357829"/>
            <a:ext cx="8511639" cy="2697191"/>
          </a:xfrm>
        </p:spPr>
        <p:txBody>
          <a:bodyPr/>
          <a:lstStyle/>
          <a:p>
            <a:pPr marL="231775" indent="0">
              <a:spcBef>
                <a:spcPts val="1200"/>
              </a:spcBef>
              <a:buNone/>
            </a:pPr>
            <a:r>
              <a:rPr lang="en-US" sz="1800" dirty="0"/>
              <a:t>Subject Level analysis Structure: The subject level analysis dataset: One record per subject e.g.: ADSL</a:t>
            </a:r>
          </a:p>
          <a:p>
            <a:pPr marL="231775" indent="0">
              <a:spcBef>
                <a:spcPts val="1200"/>
              </a:spcBef>
              <a:buNone/>
            </a:pPr>
            <a:r>
              <a:rPr lang="en-US" sz="1800" dirty="0"/>
              <a:t>Occurrence Data Structure (ODS): Contains all the event domains of SDTM. e.g.: ADAE</a:t>
            </a:r>
          </a:p>
          <a:p>
            <a:pPr marL="231775" indent="0">
              <a:spcBef>
                <a:spcPts val="1200"/>
              </a:spcBef>
              <a:buNone/>
            </a:pPr>
            <a:r>
              <a:rPr lang="en-US" sz="1800" dirty="0"/>
              <a:t>Basic Data Structure(BDS): Contains one or more records per subject, per analysis parameter, per analysis time point. Mostly contain the finding domains of SDTM e.g.: ADLB</a:t>
            </a:r>
          </a:p>
          <a:p>
            <a:pPr marL="231775" indent="0">
              <a:spcBef>
                <a:spcPts val="1200"/>
              </a:spcBef>
              <a:buNone/>
            </a:pPr>
            <a:r>
              <a:rPr lang="en-US" sz="1800" dirty="0"/>
              <a:t>Others</a:t>
            </a:r>
          </a:p>
        </p:txBody>
      </p:sp>
      <p:grpSp>
        <p:nvGrpSpPr>
          <p:cNvPr id="8" name="Group 7"/>
          <p:cNvGrpSpPr/>
          <p:nvPr/>
        </p:nvGrpSpPr>
        <p:grpSpPr>
          <a:xfrm>
            <a:off x="396810" y="1410354"/>
            <a:ext cx="159690" cy="180440"/>
            <a:chOff x="396810" y="746235"/>
            <a:chExt cx="159690" cy="180440"/>
          </a:xfrm>
        </p:grpSpPr>
        <p:sp>
          <p:nvSpPr>
            <p:cNvPr id="6" name="Isosceles Triangle 5"/>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396810" y="2150129"/>
            <a:ext cx="159690" cy="180440"/>
            <a:chOff x="396810" y="746235"/>
            <a:chExt cx="159690" cy="180440"/>
          </a:xfrm>
        </p:grpSpPr>
        <p:sp>
          <p:nvSpPr>
            <p:cNvPr id="18" name="Isosceles Triangle 1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96810" y="2585104"/>
            <a:ext cx="159690" cy="180440"/>
            <a:chOff x="396810" y="746235"/>
            <a:chExt cx="159690" cy="180440"/>
          </a:xfrm>
        </p:grpSpPr>
        <p:sp>
          <p:nvSpPr>
            <p:cNvPr id="21" name="Isosceles Triangle 2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396810" y="3547129"/>
            <a:ext cx="159690" cy="180440"/>
            <a:chOff x="396810" y="746235"/>
            <a:chExt cx="159690" cy="180440"/>
          </a:xfrm>
        </p:grpSpPr>
        <p:sp>
          <p:nvSpPr>
            <p:cNvPr id="24" name="Isosceles Triangle 2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077470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7940" y="480492"/>
            <a:ext cx="4000073" cy="535539"/>
          </a:xfrm>
        </p:spPr>
        <p:txBody>
          <a:bodyPr wrap="square">
            <a:noAutofit/>
          </a:bodyPr>
          <a:lstStyle/>
          <a:p>
            <a:r>
              <a:rPr lang="en-US" sz="2800" dirty="0">
                <a:solidFill>
                  <a:schemeClr val="bg1"/>
                </a:solidFill>
              </a:rPr>
              <a:t>Standard ADaM Variables</a:t>
            </a:r>
          </a:p>
        </p:txBody>
      </p:sp>
      <p:sp>
        <p:nvSpPr>
          <p:cNvPr id="7" name="Content Placeholder 6"/>
          <p:cNvSpPr>
            <a:spLocks noGrp="1"/>
          </p:cNvSpPr>
          <p:nvPr>
            <p:ph idx="1"/>
          </p:nvPr>
        </p:nvSpPr>
        <p:spPr>
          <a:xfrm>
            <a:off x="403761" y="1338345"/>
            <a:ext cx="8511639" cy="3771636"/>
          </a:xfrm>
        </p:spPr>
        <p:txBody>
          <a:bodyPr/>
          <a:lstStyle/>
          <a:p>
            <a:r>
              <a:rPr lang="en-US" sz="1600" dirty="0"/>
              <a:t>ADaM variables are classified as:</a:t>
            </a:r>
          </a:p>
          <a:p>
            <a:pPr lvl="1"/>
            <a:r>
              <a:rPr lang="en-US" sz="1600" u="sng" dirty="0"/>
              <a:t>Required (Req) </a:t>
            </a:r>
            <a:r>
              <a:rPr lang="en-US" sz="1600" dirty="0"/>
              <a:t>: This variable must be included in the dataset</a:t>
            </a:r>
          </a:p>
          <a:p>
            <a:pPr marL="568325" indent="0">
              <a:buNone/>
            </a:pPr>
            <a:r>
              <a:rPr lang="en-US" sz="1600" dirty="0"/>
              <a:t>e.g. : STUDYID, USUBJID, SUBJID, SITEID, etc.</a:t>
            </a:r>
          </a:p>
          <a:p>
            <a:pPr lvl="1"/>
            <a:r>
              <a:rPr lang="en-US" sz="1600" u="sng" dirty="0"/>
              <a:t>Conditional (Cond) </a:t>
            </a:r>
            <a:r>
              <a:rPr lang="en-US" sz="1600" dirty="0"/>
              <a:t>: This variable must be included in the dataset in certain circumstances</a:t>
            </a:r>
          </a:p>
          <a:p>
            <a:pPr marL="568325" indent="0">
              <a:buNone/>
            </a:pPr>
            <a:r>
              <a:rPr lang="en-US" sz="1600" dirty="0"/>
              <a:t>e.g. : FASFL, SAFFL, ITTFL, etc.</a:t>
            </a:r>
          </a:p>
          <a:p>
            <a:pPr lvl="1"/>
            <a:r>
              <a:rPr lang="en-US" sz="1600" u="sng" dirty="0"/>
              <a:t>Permissible (Perm)</a:t>
            </a:r>
            <a:r>
              <a:rPr lang="en-US" sz="1600" dirty="0"/>
              <a:t> : This variable may be included in the dataset, but is not required</a:t>
            </a:r>
          </a:p>
          <a:p>
            <a:pPr marL="568325" indent="0">
              <a:buNone/>
            </a:pPr>
            <a:r>
              <a:rPr lang="en-US" sz="1600" dirty="0"/>
              <a:t>e.g. : SITEGRy, TRTxxPN, etc.</a:t>
            </a:r>
          </a:p>
          <a:p>
            <a:pPr marL="0" indent="0">
              <a:buNone/>
            </a:pPr>
            <a:r>
              <a:rPr lang="en-US" sz="1600" dirty="0"/>
              <a:t>All ADaM variables are populated as per their classification ; nulls are allowed</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663070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36986"/>
            <a:ext cx="4262832" cy="535539"/>
          </a:xfrm>
        </p:spPr>
        <p:txBody>
          <a:bodyPr wrap="square">
            <a:noAutofit/>
          </a:bodyPr>
          <a:lstStyle/>
          <a:p>
            <a:r>
              <a:rPr lang="en-US" sz="2800" dirty="0">
                <a:solidFill>
                  <a:schemeClr val="bg1"/>
                </a:solidFill>
              </a:rPr>
              <a:t>ADaM variable Conventions</a:t>
            </a:r>
          </a:p>
        </p:txBody>
      </p:sp>
      <p:sp>
        <p:nvSpPr>
          <p:cNvPr id="5" name="Content Placeholder 4"/>
          <p:cNvSpPr>
            <a:spLocks noGrp="1"/>
          </p:cNvSpPr>
          <p:nvPr>
            <p:ph idx="1"/>
          </p:nvPr>
        </p:nvSpPr>
        <p:spPr>
          <a:xfrm>
            <a:off x="403761" y="1264765"/>
            <a:ext cx="8511639" cy="3771636"/>
          </a:xfrm>
        </p:spPr>
        <p:txBody>
          <a:bodyPr/>
          <a:lstStyle/>
          <a:p>
            <a:pPr marL="0" indent="0">
              <a:buNone/>
            </a:pPr>
            <a:r>
              <a:rPr lang="en-US" sz="1800" dirty="0"/>
              <a:t>The variable conventions are defined to ensure compliance with SAS version 5 transport file format and Oracle constraints </a:t>
            </a:r>
          </a:p>
          <a:p>
            <a:pPr lvl="1"/>
            <a:endParaRPr lang="en-US" sz="1600" dirty="0" smtClean="0"/>
          </a:p>
          <a:p>
            <a:pPr lvl="1"/>
            <a:endParaRPr lang="en-US" sz="1600" dirty="0" smtClean="0"/>
          </a:p>
          <a:p>
            <a:r>
              <a:rPr lang="en-US" sz="1800" dirty="0" smtClean="0"/>
              <a:t>Variable </a:t>
            </a:r>
            <a:r>
              <a:rPr lang="en-US" sz="1800" u="sng" dirty="0" smtClean="0"/>
              <a:t>names</a:t>
            </a:r>
            <a:r>
              <a:rPr lang="en-US" sz="1800" dirty="0" smtClean="0"/>
              <a:t> should </a:t>
            </a:r>
            <a:r>
              <a:rPr lang="en-US" sz="1800" dirty="0"/>
              <a:t>be </a:t>
            </a:r>
            <a:r>
              <a:rPr lang="en-US" sz="1800" u="sng" dirty="0"/>
              <a:t>less than or equal to 8 characters</a:t>
            </a:r>
            <a:r>
              <a:rPr lang="en-US" sz="1800" dirty="0"/>
              <a:t> in length</a:t>
            </a:r>
          </a:p>
          <a:p>
            <a:r>
              <a:rPr lang="en-US" sz="1800" dirty="0"/>
              <a:t>Variable </a:t>
            </a:r>
            <a:r>
              <a:rPr lang="en-US" sz="1800" u="sng" dirty="0" smtClean="0"/>
              <a:t>names</a:t>
            </a:r>
            <a:r>
              <a:rPr lang="en-US" sz="1800" dirty="0" smtClean="0"/>
              <a:t> </a:t>
            </a:r>
            <a:r>
              <a:rPr lang="en-US" sz="1800" dirty="0"/>
              <a:t>to </a:t>
            </a:r>
            <a:r>
              <a:rPr lang="en-US" sz="1800" u="sng" dirty="0"/>
              <a:t>start with a letter and not underscore</a:t>
            </a:r>
          </a:p>
          <a:p>
            <a:r>
              <a:rPr lang="en-US" sz="1800" dirty="0"/>
              <a:t>Variable </a:t>
            </a:r>
            <a:r>
              <a:rPr lang="en-US" sz="1800" u="sng" dirty="0"/>
              <a:t>names</a:t>
            </a:r>
            <a:r>
              <a:rPr lang="en-US" sz="1800" dirty="0"/>
              <a:t> can be comprised only of </a:t>
            </a:r>
            <a:r>
              <a:rPr lang="en-US" sz="1800" u="sng" dirty="0"/>
              <a:t>letters</a:t>
            </a:r>
            <a:r>
              <a:rPr lang="en-US" sz="1800" dirty="0"/>
              <a:t> (A-Z), </a:t>
            </a:r>
            <a:r>
              <a:rPr lang="en-US" sz="1800" u="sng" dirty="0"/>
              <a:t>underscore</a:t>
            </a:r>
            <a:r>
              <a:rPr lang="en-US" sz="1800" dirty="0"/>
              <a:t>(_) and </a:t>
            </a:r>
            <a:r>
              <a:rPr lang="en-US" sz="1800" u="sng" dirty="0" smtClean="0"/>
              <a:t>numerals </a:t>
            </a:r>
            <a:r>
              <a:rPr lang="en-US" sz="1800" dirty="0" smtClean="0"/>
              <a:t>(</a:t>
            </a:r>
            <a:r>
              <a:rPr lang="en-US" sz="1800" dirty="0"/>
              <a:t>0-9)</a:t>
            </a:r>
          </a:p>
          <a:p>
            <a:r>
              <a:rPr lang="en-US" sz="1800" dirty="0"/>
              <a:t>Variable labels should be </a:t>
            </a:r>
            <a:r>
              <a:rPr lang="en-US" sz="1800" u="sng" dirty="0"/>
              <a:t>less than or equal to 40 characters </a:t>
            </a:r>
            <a:r>
              <a:rPr lang="en-US" sz="1800" dirty="0"/>
              <a:t>in length</a:t>
            </a:r>
          </a:p>
          <a:p>
            <a:r>
              <a:rPr lang="en-US" sz="1800" dirty="0"/>
              <a:t>All ADaM </a:t>
            </a:r>
            <a:r>
              <a:rPr lang="en-US" sz="1800" u="sng" dirty="0"/>
              <a:t>character variable </a:t>
            </a:r>
            <a:r>
              <a:rPr lang="en-US" sz="1800" dirty="0"/>
              <a:t>length should </a:t>
            </a:r>
            <a:r>
              <a:rPr lang="en-US" sz="1800" u="sng" dirty="0"/>
              <a:t>not be more than 200 characters </a:t>
            </a:r>
            <a:r>
              <a:rPr lang="en-US" sz="1800" dirty="0"/>
              <a:t>in length</a:t>
            </a:r>
          </a:p>
          <a:p>
            <a:pPr lvl="1"/>
            <a:r>
              <a:rPr lang="en-US" sz="1600" dirty="0"/>
              <a:t>In SDTM if a character variable has length more than 200 characters then the remaining portion is added in SUPP domain but in ADaM it is in the same domain.</a:t>
            </a:r>
          </a:p>
        </p:txBody>
      </p:sp>
      <p:grpSp>
        <p:nvGrpSpPr>
          <p:cNvPr id="11" name="Group 10"/>
          <p:cNvGrpSpPr/>
          <p:nvPr/>
        </p:nvGrpSpPr>
        <p:grpSpPr>
          <a:xfrm>
            <a:off x="420381" y="1977911"/>
            <a:ext cx="4246212" cy="548731"/>
            <a:chOff x="420381" y="1292773"/>
            <a:chExt cx="4246212" cy="548731"/>
          </a:xfrm>
        </p:grpSpPr>
        <p:sp>
          <p:nvSpPr>
            <p:cNvPr id="8" name="Flowchart: Stored Data 7"/>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9" name="Rectangle 8"/>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56095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74993"/>
            <a:ext cx="4262832"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1338341"/>
            <a:ext cx="8511639" cy="3401820"/>
          </a:xfrm>
        </p:spPr>
        <p:txBody>
          <a:bodyPr/>
          <a:lstStyle/>
          <a:p>
            <a:pPr lvl="1"/>
            <a:endParaRPr lang="en-US" sz="1800" dirty="0"/>
          </a:p>
          <a:p>
            <a:r>
              <a:rPr lang="en-US" sz="2000" dirty="0" smtClean="0"/>
              <a:t>Any </a:t>
            </a:r>
            <a:r>
              <a:rPr lang="en-US" sz="2000" dirty="0"/>
              <a:t>SDTM variable </a:t>
            </a:r>
            <a:r>
              <a:rPr lang="en-US" sz="2000" u="sng" dirty="0"/>
              <a:t>directly copied </a:t>
            </a:r>
            <a:r>
              <a:rPr lang="en-US" sz="2000" dirty="0"/>
              <a:t>in to ADaM dataset should </a:t>
            </a:r>
            <a:r>
              <a:rPr lang="en-US" sz="2000" u="sng" dirty="0"/>
              <a:t>maintain its attributes</a:t>
            </a:r>
            <a:r>
              <a:rPr lang="en-US" sz="2000" dirty="0"/>
              <a:t> as in the SDTM (same name, same meaning, same values)</a:t>
            </a:r>
          </a:p>
          <a:p>
            <a:r>
              <a:rPr lang="en-US" sz="2000" dirty="0"/>
              <a:t>Any ADaM standard variable defined </a:t>
            </a:r>
            <a:r>
              <a:rPr lang="en-US" sz="2000" u="sng" dirty="0"/>
              <a:t>must be used</a:t>
            </a:r>
            <a:r>
              <a:rPr lang="en-US" sz="2000" dirty="0"/>
              <a:t>, even if the content is a direct copy of the SDTM variable e.g. AVAL variable in ADLB is just a copy of LBSTRESN the dataset must contain AVAL</a:t>
            </a:r>
          </a:p>
          <a:p>
            <a:r>
              <a:rPr lang="en-US" sz="2000" dirty="0"/>
              <a:t>In case of paired variables, the </a:t>
            </a:r>
            <a:r>
              <a:rPr lang="en-US" sz="2000" u="sng" dirty="0"/>
              <a:t>secondary variable is presented</a:t>
            </a:r>
            <a:r>
              <a:rPr lang="en-US" sz="2000" dirty="0"/>
              <a:t> in the dataset </a:t>
            </a:r>
            <a:r>
              <a:rPr lang="en-US" sz="2000" u="sng" dirty="0"/>
              <a:t>only in the presence of primary variable</a:t>
            </a:r>
            <a:r>
              <a:rPr lang="en-US" sz="2000" dirty="0"/>
              <a:t>. Relevant suffix is used only for the secondary variable (e.g. C-character, N-numeric) e.g. TRTP and TRTPN </a:t>
            </a:r>
          </a:p>
        </p:txBody>
      </p:sp>
      <p:grpSp>
        <p:nvGrpSpPr>
          <p:cNvPr id="8" name="Group 7"/>
          <p:cNvGrpSpPr/>
          <p:nvPr/>
        </p:nvGrpSpPr>
        <p:grpSpPr>
          <a:xfrm>
            <a:off x="420381" y="1242195"/>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471858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0" y="449929"/>
            <a:ext cx="4262832"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1023029"/>
            <a:ext cx="8511639" cy="3771636"/>
          </a:xfrm>
        </p:spPr>
        <p:txBody>
          <a:bodyPr/>
          <a:lstStyle/>
          <a:p>
            <a:pPr lvl="1"/>
            <a:endParaRPr lang="en-US" sz="1800" dirty="0" smtClean="0"/>
          </a:p>
          <a:p>
            <a:pPr lvl="1"/>
            <a:endParaRPr lang="en-US" sz="1800" dirty="0" smtClean="0"/>
          </a:p>
          <a:p>
            <a:r>
              <a:rPr lang="en-US" sz="2000" dirty="0"/>
              <a:t>Character variables converted to Numeric have to be suffixed with ‘N’. In case the variable name is already 8 characters then the last character is replaced by ‘N’</a:t>
            </a:r>
          </a:p>
          <a:p>
            <a:r>
              <a:rPr lang="en-US" sz="2000" dirty="0"/>
              <a:t>The character date variables converted to Numeric have the following naming convention *DT, *TM and *DTM</a:t>
            </a:r>
          </a:p>
          <a:p>
            <a:r>
              <a:rPr lang="en-US" sz="2000" dirty="0"/>
              <a:t>Character flag variables end in ‘FL’; numeric in ‘FN’</a:t>
            </a:r>
          </a:p>
          <a:p>
            <a:r>
              <a:rPr lang="en-US" sz="2000" dirty="0"/>
              <a:t>Variables whose names end in GRy, Gy, or CATy are grouping variables, where y refers to the grouping scheme or algorithm (not the category within the grouping); Numeric version of the variable will use the suffix </a:t>
            </a:r>
            <a:r>
              <a:rPr lang="en-US" sz="2000" dirty="0" err="1"/>
              <a:t>GRyN</a:t>
            </a:r>
            <a:r>
              <a:rPr lang="en-US" sz="2000" dirty="0"/>
              <a:t> (or </a:t>
            </a:r>
            <a:r>
              <a:rPr lang="en-US" sz="2000" dirty="0" err="1"/>
              <a:t>GyN</a:t>
            </a:r>
            <a:r>
              <a:rPr lang="en-US" sz="2000" dirty="0" smtClean="0"/>
              <a:t>)</a:t>
            </a:r>
            <a:endParaRPr lang="en-US" sz="2000" dirty="0"/>
          </a:p>
          <a:p>
            <a:r>
              <a:rPr lang="en-US" sz="2000" dirty="0"/>
              <a:t>Grouping variable created from a predecessor variable should begin with the name of the variable being grouped e.g. AGEN, AGECAT</a:t>
            </a:r>
          </a:p>
        </p:txBody>
      </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grpSp>
        <p:nvGrpSpPr>
          <p:cNvPr id="8" name="Group 7"/>
          <p:cNvGrpSpPr/>
          <p:nvPr/>
        </p:nvGrpSpPr>
        <p:grpSpPr>
          <a:xfrm>
            <a:off x="420381" y="1231678"/>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Tree>
    <p:extLst>
      <p:ext uri="{BB962C8B-B14F-4D97-AF65-F5344CB8AC3E}">
        <p14:creationId xmlns:p14="http://schemas.microsoft.com/office/powerpoint/2010/main" val="17029074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0978"/>
            <a:ext cx="4326453" cy="535539"/>
          </a:xfrm>
        </p:spPr>
        <p:txBody>
          <a:bodyPr wrap="square">
            <a:noAutofit/>
          </a:bodyPr>
          <a:lstStyle/>
          <a:p>
            <a:r>
              <a:rPr lang="en-US" sz="2800" dirty="0">
                <a:solidFill>
                  <a:schemeClr val="bg1"/>
                </a:solidFill>
              </a:rPr>
              <a:t>ADaM variable Conventions</a:t>
            </a:r>
          </a:p>
        </p:txBody>
      </p:sp>
      <p:sp>
        <p:nvSpPr>
          <p:cNvPr id="6" name="Content Placeholder 5"/>
          <p:cNvSpPr>
            <a:spLocks noGrp="1"/>
          </p:cNvSpPr>
          <p:nvPr>
            <p:ph idx="1"/>
          </p:nvPr>
        </p:nvSpPr>
        <p:spPr>
          <a:xfrm>
            <a:off x="403761" y="928442"/>
            <a:ext cx="8511639" cy="3771636"/>
          </a:xfrm>
        </p:spPr>
        <p:txBody>
          <a:bodyPr/>
          <a:lstStyle/>
          <a:p>
            <a:pPr lvl="1"/>
            <a:endParaRPr lang="en-US" sz="2000" dirty="0" smtClean="0"/>
          </a:p>
          <a:p>
            <a:pPr lvl="1"/>
            <a:endParaRPr lang="en-US" sz="2000" dirty="0" smtClean="0"/>
          </a:p>
          <a:p>
            <a:r>
              <a:rPr lang="en-US" sz="2400" dirty="0"/>
              <a:t>xx Parameter : The xx parameter represents a two-digit period. Valid values are 01–99 e.g. : TRTxxP etc.</a:t>
            </a:r>
          </a:p>
          <a:p>
            <a:r>
              <a:rPr lang="en-US" sz="2400" dirty="0"/>
              <a:t>y Parameter : The y parameter represents a single-digit grouping or category, an analysis criterion, or an analysis range. Valid values are 1–9 e.g. :SITEGRy etc.</a:t>
            </a:r>
          </a:p>
          <a:p>
            <a:r>
              <a:rPr lang="en-US" sz="2400" dirty="0"/>
              <a:t>zz Parameter : The zz parameter represents a two-digit index for the zzth record selection algorithm e.g. : ANLzzFL etc.</a:t>
            </a:r>
          </a:p>
        </p:txBody>
      </p:sp>
      <p:grpSp>
        <p:nvGrpSpPr>
          <p:cNvPr id="8" name="Group 7"/>
          <p:cNvGrpSpPr/>
          <p:nvPr/>
        </p:nvGrpSpPr>
        <p:grpSpPr>
          <a:xfrm>
            <a:off x="420381" y="1231682"/>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xx, y and zz parameters </a:t>
              </a:r>
              <a:endParaRPr lang="pt-BR" b="1" dirty="0">
                <a:solidFill>
                  <a:schemeClr val="bg1"/>
                </a:solidFill>
              </a:endParaRP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002317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4916"/>
            <a:ext cx="4326453" cy="535539"/>
          </a:xfrm>
        </p:spPr>
        <p:txBody>
          <a:bodyPr wrap="square">
            <a:noAutofit/>
          </a:bodyPr>
          <a:lstStyle/>
          <a:p>
            <a:r>
              <a:rPr lang="en-US" sz="2800" dirty="0">
                <a:solidFill>
                  <a:schemeClr val="bg1"/>
                </a:solidFill>
              </a:rPr>
              <a:t>Timing variable Conventions</a:t>
            </a:r>
          </a:p>
        </p:txBody>
      </p:sp>
      <p:sp>
        <p:nvSpPr>
          <p:cNvPr id="6" name="Content Placeholder 5"/>
          <p:cNvSpPr>
            <a:spLocks noGrp="1"/>
          </p:cNvSpPr>
          <p:nvPr>
            <p:ph idx="1"/>
          </p:nvPr>
        </p:nvSpPr>
        <p:spPr>
          <a:xfrm>
            <a:off x="403761" y="1688799"/>
            <a:ext cx="8511639" cy="1014330"/>
          </a:xfrm>
        </p:spPr>
        <p:txBody>
          <a:bodyPr/>
          <a:lstStyle/>
          <a:p>
            <a:r>
              <a:rPr lang="en-US" sz="1300" dirty="0"/>
              <a:t>DT are numeric dates</a:t>
            </a:r>
          </a:p>
          <a:p>
            <a:r>
              <a:rPr lang="en-US" sz="1300" dirty="0"/>
              <a:t>DTM are numeric datetimes</a:t>
            </a:r>
          </a:p>
          <a:p>
            <a:r>
              <a:rPr lang="en-US" sz="1300" dirty="0"/>
              <a:t>TM are numeric times</a:t>
            </a:r>
          </a:p>
          <a:p>
            <a:r>
              <a:rPr lang="en-US" sz="1300" dirty="0"/>
              <a:t>DY are relative day variables</a:t>
            </a:r>
          </a:p>
        </p:txBody>
      </p:sp>
      <p:grpSp>
        <p:nvGrpSpPr>
          <p:cNvPr id="2" name="Group 1"/>
          <p:cNvGrpSpPr/>
          <p:nvPr/>
        </p:nvGrpSpPr>
        <p:grpSpPr>
          <a:xfrm>
            <a:off x="420381" y="1252703"/>
            <a:ext cx="4246212" cy="548731"/>
            <a:chOff x="420381" y="788277"/>
            <a:chExt cx="4246212" cy="548731"/>
          </a:xfrm>
        </p:grpSpPr>
        <p:sp>
          <p:nvSpPr>
            <p:cNvPr id="9" name="Flowchart: Stored Data 8"/>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names ending in </a:t>
              </a:r>
              <a:endParaRPr lang="pt-BR" b="1" dirty="0">
                <a:solidFill>
                  <a:schemeClr val="bg1"/>
                </a:solidFill>
              </a:endParaRPr>
            </a:p>
          </p:txBody>
        </p:sp>
      </p:grpSp>
      <p:sp>
        <p:nvSpPr>
          <p:cNvPr id="12" name="Content Placeholder 5"/>
          <p:cNvSpPr txBox="1">
            <a:spLocks/>
          </p:cNvSpPr>
          <p:nvPr/>
        </p:nvSpPr>
        <p:spPr>
          <a:xfrm>
            <a:off x="403761" y="3286370"/>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a:t>A ‘S’ followed by the two characters indicating the type of timing (e.g., SDT, STM)</a:t>
            </a:r>
          </a:p>
        </p:txBody>
      </p:sp>
      <p:grpSp>
        <p:nvGrpSpPr>
          <p:cNvPr id="13" name="Group 12"/>
          <p:cNvGrpSpPr/>
          <p:nvPr/>
        </p:nvGrpSpPr>
        <p:grpSpPr>
          <a:xfrm>
            <a:off x="420381" y="2850274"/>
            <a:ext cx="4246212" cy="548731"/>
            <a:chOff x="420381" y="788277"/>
            <a:chExt cx="4246212" cy="548731"/>
          </a:xfrm>
        </p:grpSpPr>
        <p:sp>
          <p:nvSpPr>
            <p:cNvPr id="14" name="Flowchart: Stored Data 13"/>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start variables end with</a:t>
              </a:r>
              <a:endParaRPr lang="pt-BR" b="1" dirty="0">
                <a:solidFill>
                  <a:schemeClr val="bg1"/>
                </a:solidFill>
              </a:endParaRPr>
            </a:p>
          </p:txBody>
        </p:sp>
      </p:grpSp>
      <p:sp>
        <p:nvSpPr>
          <p:cNvPr id="16" name="Content Placeholder 5"/>
          <p:cNvSpPr txBox="1">
            <a:spLocks/>
          </p:cNvSpPr>
          <p:nvPr/>
        </p:nvSpPr>
        <p:spPr>
          <a:xfrm>
            <a:off x="403761" y="4232303"/>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a:t>An ‘E’ followed by the two characters indicating the type of timing (e.g., EDT, ETM) </a:t>
            </a:r>
          </a:p>
        </p:txBody>
      </p:sp>
      <p:grpSp>
        <p:nvGrpSpPr>
          <p:cNvPr id="17" name="Group 16"/>
          <p:cNvGrpSpPr/>
          <p:nvPr/>
        </p:nvGrpSpPr>
        <p:grpSpPr>
          <a:xfrm>
            <a:off x="420381" y="3796207"/>
            <a:ext cx="4246212" cy="548731"/>
            <a:chOff x="420381" y="788277"/>
            <a:chExt cx="4246212" cy="548731"/>
          </a:xfrm>
        </p:grpSpPr>
        <p:sp>
          <p:nvSpPr>
            <p:cNvPr id="18" name="Flowchart: Stored Data 17"/>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end variables end with</a:t>
              </a:r>
              <a:endParaRPr lang="pt-BR" b="1" dirty="0">
                <a:solidFill>
                  <a:schemeClr val="bg1"/>
                </a:solidFill>
              </a:endParaRPr>
            </a:p>
          </p:txBody>
        </p:sp>
      </p:gr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263970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464866"/>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20990" y="473007"/>
            <a:ext cx="3893905" cy="535539"/>
          </a:xfrm>
        </p:spPr>
        <p:txBody>
          <a:bodyPr wrap="square">
            <a:noAutofit/>
          </a:bodyPr>
          <a:lstStyle/>
          <a:p>
            <a:r>
              <a:rPr lang="en-US" sz="2800" dirty="0">
                <a:solidFill>
                  <a:schemeClr val="bg1"/>
                </a:solidFill>
              </a:rPr>
              <a:t>Confidentiality Statement</a:t>
            </a:r>
          </a:p>
        </p:txBody>
      </p:sp>
      <p:sp>
        <p:nvSpPr>
          <p:cNvPr id="10" name="Content Placeholder 2"/>
          <p:cNvSpPr>
            <a:spLocks noGrp="1"/>
          </p:cNvSpPr>
          <p:nvPr>
            <p:ph idx="1"/>
          </p:nvPr>
        </p:nvSpPr>
        <p:spPr>
          <a:xfrm>
            <a:off x="3009542" y="126248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95699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8" y="1798581"/>
            <a:ext cx="1993015" cy="2093778"/>
          </a:xfrm>
          <a:prstGeom prst="rect">
            <a:avLst/>
          </a:prstGeom>
        </p:spPr>
      </p:pic>
      <p:cxnSp>
        <p:nvCxnSpPr>
          <p:cNvPr id="4" name="Straight Connector 3"/>
          <p:cNvCxnSpPr/>
          <p:nvPr/>
        </p:nvCxnSpPr>
        <p:spPr>
          <a:xfrm>
            <a:off x="2500313" y="111561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noGrp="1"/>
          </p:cNvSpPr>
          <p:nvPr>
            <p:ph type="body" sz="quarter" idx="4294967295"/>
          </p:nvPr>
        </p:nvSpPr>
        <p:spPr>
          <a:xfrm>
            <a:off x="4297666" y="5182389"/>
            <a:ext cx="2430780" cy="213496"/>
          </a:xfrm>
          <a:prstGeom prst="rect">
            <a:avLst/>
          </a:prstGeom>
        </p:spPr>
        <p:txBody>
          <a:bodyPr>
            <a:normAutofit fontScale="92500" lnSpcReduction="2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indent="0" algn="ctr">
              <a:buNone/>
            </a:pP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621921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7024"/>
            <a:ext cx="3842418" cy="535539"/>
          </a:xfrm>
        </p:spPr>
        <p:txBody>
          <a:bodyPr>
            <a:noAutofit/>
          </a:bodyPr>
          <a:lstStyle/>
          <a:p>
            <a:r>
              <a:rPr lang="en-US" sz="2800" dirty="0" smtClean="0">
                <a:solidFill>
                  <a:schemeClr val="bg1"/>
                </a:solidFill>
              </a:rPr>
              <a:t>Flag and </a:t>
            </a:r>
            <a:r>
              <a:rPr lang="en-US" sz="2800" dirty="0">
                <a:solidFill>
                  <a:schemeClr val="bg1"/>
                </a:solidFill>
              </a:rPr>
              <a:t>Group variables</a:t>
            </a:r>
          </a:p>
        </p:txBody>
      </p:sp>
      <p:sp>
        <p:nvSpPr>
          <p:cNvPr id="5" name="Content Placeholder 4"/>
          <p:cNvSpPr>
            <a:spLocks noGrp="1"/>
          </p:cNvSpPr>
          <p:nvPr>
            <p:ph idx="1"/>
          </p:nvPr>
        </p:nvSpPr>
        <p:spPr>
          <a:xfrm>
            <a:off x="403761" y="1317323"/>
            <a:ext cx="8511639" cy="3771636"/>
          </a:xfrm>
        </p:spPr>
        <p:txBody>
          <a:bodyPr/>
          <a:lstStyle/>
          <a:p>
            <a:r>
              <a:rPr lang="en-US" sz="2000" dirty="0"/>
              <a:t>Subject level population flags in the analysis datasets end in </a:t>
            </a:r>
            <a:r>
              <a:rPr lang="en-US" sz="2000" u="sng" dirty="0"/>
              <a:t>FL and FN </a:t>
            </a:r>
            <a:r>
              <a:rPr lang="en-US" sz="2000" dirty="0"/>
              <a:t>(Character and Numeric); values (Yes, No and 1, 0)</a:t>
            </a:r>
          </a:p>
          <a:p>
            <a:r>
              <a:rPr lang="en-US" sz="2000" dirty="0"/>
              <a:t>Parameter level population flags end in </a:t>
            </a:r>
            <a:r>
              <a:rPr lang="en-US" sz="2000" u="sng" dirty="0"/>
              <a:t>PFL and PFN </a:t>
            </a:r>
            <a:r>
              <a:rPr lang="en-US" sz="2000" dirty="0"/>
              <a:t>; values (Yes,1) null records not included</a:t>
            </a:r>
          </a:p>
          <a:p>
            <a:r>
              <a:rPr lang="en-US" sz="2000" dirty="0"/>
              <a:t>Record level population flags end in </a:t>
            </a:r>
            <a:r>
              <a:rPr lang="en-US" sz="2000" u="sng" dirty="0"/>
              <a:t>RFL and RFN</a:t>
            </a:r>
            <a:r>
              <a:rPr lang="en-US" sz="2000" dirty="0"/>
              <a:t>; values (Yes,1) null records not included</a:t>
            </a:r>
          </a:p>
          <a:p>
            <a:r>
              <a:rPr lang="en-US" sz="2000" dirty="0"/>
              <a:t>Date time imputation flags end in F</a:t>
            </a:r>
          </a:p>
          <a:p>
            <a:pPr lvl="1"/>
            <a:r>
              <a:rPr lang="en-US" sz="1800" dirty="0"/>
              <a:t>*DTF represent Date imputation flags</a:t>
            </a:r>
          </a:p>
          <a:p>
            <a:pPr lvl="1"/>
            <a:r>
              <a:rPr lang="en-US" sz="1800" dirty="0"/>
              <a:t>*TMF represent Time imputation flags</a:t>
            </a:r>
          </a:p>
          <a:p>
            <a:pPr lvl="1"/>
            <a:r>
              <a:rPr lang="en-US" sz="1800" dirty="0"/>
              <a:t>Both *DTF and *TMF describe the level of imputation</a:t>
            </a:r>
          </a:p>
          <a:p>
            <a:pPr lvl="1"/>
            <a:r>
              <a:rPr lang="en-US" sz="1800" dirty="0"/>
              <a:t>*DTF can take values Blank, D, M, Y</a:t>
            </a:r>
          </a:p>
          <a:p>
            <a:pPr lvl="1"/>
            <a:r>
              <a:rPr lang="en-US" sz="1800" dirty="0"/>
              <a:t>*TMF can take values H, M, </a:t>
            </a:r>
            <a:r>
              <a:rPr lang="en-US" sz="1800" dirty="0" smtClean="0"/>
              <a:t>S</a:t>
            </a:r>
            <a:endParaRPr lang="en-US" sz="1800"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623503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64604"/>
            <a:ext cx="3663742" cy="535539"/>
          </a:xfrm>
        </p:spPr>
        <p:txBody>
          <a:bodyPr>
            <a:noAutofit/>
          </a:bodyPr>
          <a:lstStyle/>
          <a:p>
            <a:r>
              <a:rPr lang="en-US" sz="2800" dirty="0">
                <a:solidFill>
                  <a:schemeClr val="bg1"/>
                </a:solidFill>
              </a:rPr>
              <a:t>Additional Fragments</a:t>
            </a:r>
          </a:p>
        </p:txBody>
      </p:sp>
      <p:graphicFrame>
        <p:nvGraphicFramePr>
          <p:cNvPr id="6" name="Table 5"/>
          <p:cNvGraphicFramePr>
            <a:graphicFrameLocks noGrp="1"/>
          </p:cNvGraphicFramePr>
          <p:nvPr>
            <p:extLst>
              <p:ext uri="{D42A27DB-BD31-4B8C-83A1-F6EECF244321}">
                <p14:modId xmlns:p14="http://schemas.microsoft.com/office/powerpoint/2010/main" val="2584001345"/>
              </p:ext>
            </p:extLst>
          </p:nvPr>
        </p:nvGraphicFramePr>
        <p:xfrm>
          <a:off x="683610" y="1379266"/>
          <a:ext cx="7776780" cy="3562353"/>
        </p:xfrm>
        <a:graphic>
          <a:graphicData uri="http://schemas.openxmlformats.org/drawingml/2006/table">
            <a:tbl>
              <a:tblPr>
                <a:tableStyleId>{793D81CF-94F2-401A-BA57-92F5A7B2D0C5}</a:tableStyleId>
              </a:tblPr>
              <a:tblGrid>
                <a:gridCol w="1033079"/>
                <a:gridCol w="6743701"/>
              </a:tblGrid>
              <a:tr h="216870">
                <a:tc>
                  <a:txBody>
                    <a:bodyPr/>
                    <a:lstStyle/>
                    <a:p>
                      <a:pPr marL="0" marR="0" algn="ctr">
                        <a:lnSpc>
                          <a:spcPct val="107000"/>
                        </a:lnSpc>
                        <a:spcBef>
                          <a:spcPts val="0"/>
                        </a:spcBef>
                        <a:spcAft>
                          <a:spcPts val="0"/>
                        </a:spcAft>
                      </a:pPr>
                      <a:r>
                        <a:rPr lang="en-US" sz="1400" b="1" dirty="0">
                          <a:solidFill>
                            <a:schemeClr val="bg1"/>
                          </a:solidFill>
                          <a:effectLst/>
                        </a:rPr>
                        <a:t>Fragments </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lnSpc>
                          <a:spcPct val="107000"/>
                        </a:lnSpc>
                        <a:spcBef>
                          <a:spcPts val="0"/>
                        </a:spcBef>
                        <a:spcAft>
                          <a:spcPts val="0"/>
                        </a:spcAft>
                      </a:pPr>
                      <a:r>
                        <a:rPr lang="en-US" sz="1400" b="1" dirty="0">
                          <a:solidFill>
                            <a:schemeClr val="bg1"/>
                          </a:solidFill>
                          <a:effectLst/>
                        </a:rPr>
                        <a:t>Definition</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08756">
                <a:tc>
                  <a:txBody>
                    <a:bodyPr/>
                    <a:lstStyle/>
                    <a:p>
                      <a:pPr marL="0" marR="0">
                        <a:lnSpc>
                          <a:spcPct val="107000"/>
                        </a:lnSpc>
                        <a:spcBef>
                          <a:spcPts val="0"/>
                        </a:spcBef>
                        <a:spcAft>
                          <a:spcPts val="0"/>
                        </a:spcAft>
                      </a:pPr>
                      <a:r>
                        <a:rPr lang="en-US" sz="1400" dirty="0">
                          <a:effectLst/>
                        </a:rPr>
                        <a:t>BL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Baseline, position relative to type of variable. E.g. SBP01BL, SBP02BL Systolic blood pressure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CHG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Change, position relative to type of variable. E.g. SBP01CHG Systolic blood pressure change from baseline for period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FU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Follow-up, position relative to type of variable. E.g. FUENDT Follow-up end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OT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On treatment, position relative to type of variable. E.g. ONTRTFL On treatment Flag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RU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Run-in, position relative to type of variable. E.g. RUSDT Run-in start date</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SC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Screening, position relative to type of variable. E.g. WEIGHTSC or WTSC </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Units, suffix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WA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Washout, position relative to type of variable. E.g. WA01SDT, WA01EDT, WA02SDT and WA02EDT Wash out start and end dates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bl>
          </a:graphicData>
        </a:graphic>
      </p:graphicFrame>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20072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21"/>
          <p:cNvGrpSpPr/>
          <p:nvPr/>
        </p:nvGrpSpPr>
        <p:grpSpPr>
          <a:xfrm>
            <a:off x="428626" y="1202523"/>
            <a:ext cx="8677275" cy="516335"/>
            <a:chOff x="822783" y="1877996"/>
            <a:chExt cx="4905565" cy="817579"/>
          </a:xfrm>
        </p:grpSpPr>
        <p:sp>
          <p:nvSpPr>
            <p:cNvPr id="11" name="Rectangle 1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822783" y="1877996"/>
              <a:ext cx="4905565" cy="81757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p:cNvGrpSpPr/>
          <p:nvPr/>
        </p:nvGrpSpPr>
        <p:grpSpPr>
          <a:xfrm>
            <a:off x="396810" y="1410353"/>
            <a:ext cx="159690" cy="180440"/>
            <a:chOff x="396810" y="746235"/>
            <a:chExt cx="159690" cy="180440"/>
          </a:xfrm>
        </p:grpSpPr>
        <p:sp>
          <p:nvSpPr>
            <p:cNvPr id="14" name="Isosceles Triangle 1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396810" y="1792780"/>
            <a:ext cx="159690" cy="180440"/>
            <a:chOff x="396810" y="746235"/>
            <a:chExt cx="159690" cy="180440"/>
          </a:xfrm>
        </p:grpSpPr>
        <p:sp>
          <p:nvSpPr>
            <p:cNvPr id="17" name="Isosceles Triangle 16"/>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0" y="454732"/>
            <a:ext cx="4063136" cy="535539"/>
          </a:xfrm>
        </p:spPr>
        <p:txBody>
          <a:bodyPr wrap="square">
            <a:noAutofit/>
          </a:bodyPr>
          <a:lstStyle/>
          <a:p>
            <a:r>
              <a:rPr lang="en-US" sz="2800" dirty="0">
                <a:solidFill>
                  <a:schemeClr val="bg1"/>
                </a:solidFill>
              </a:rPr>
              <a:t>ADaM Treatment Variables</a:t>
            </a:r>
          </a:p>
        </p:txBody>
      </p:sp>
      <p:sp>
        <p:nvSpPr>
          <p:cNvPr id="4" name="Content Placeholder 3"/>
          <p:cNvSpPr>
            <a:spLocks noGrp="1"/>
          </p:cNvSpPr>
          <p:nvPr>
            <p:ph idx="1"/>
          </p:nvPr>
        </p:nvSpPr>
        <p:spPr>
          <a:xfrm>
            <a:off x="750603" y="1347294"/>
            <a:ext cx="8511639" cy="662125"/>
          </a:xfrm>
        </p:spPr>
        <p:txBody>
          <a:bodyPr/>
          <a:lstStyle/>
          <a:p>
            <a:pPr marL="0" indent="0">
              <a:buNone/>
            </a:pPr>
            <a:r>
              <a:rPr lang="en-US" sz="1600" dirty="0"/>
              <a:t>Treatment variables are required in all analysis datasets</a:t>
            </a:r>
          </a:p>
          <a:p>
            <a:pPr marL="0" indent="0">
              <a:lnSpc>
                <a:spcPct val="200000"/>
              </a:lnSpc>
              <a:spcBef>
                <a:spcPts val="0"/>
              </a:spcBef>
              <a:buNone/>
            </a:pPr>
            <a:r>
              <a:rPr lang="en-US" sz="1600" dirty="0"/>
              <a:t>Actual Treatment variables are required when they do not match with the planned </a:t>
            </a:r>
            <a:r>
              <a:rPr lang="en-US" sz="1600" dirty="0" smtClean="0"/>
              <a:t>treatment</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62413806"/>
              </p:ext>
            </p:extLst>
          </p:nvPr>
        </p:nvGraphicFramePr>
        <p:xfrm>
          <a:off x="656898" y="2508134"/>
          <a:ext cx="7830207" cy="2171700"/>
        </p:xfrm>
        <a:graphic>
          <a:graphicData uri="http://schemas.openxmlformats.org/drawingml/2006/table">
            <a:tbl>
              <a:tblPr firstRow="1" bandRow="1"/>
              <a:tblGrid>
                <a:gridCol w="1280481"/>
                <a:gridCol w="1714968"/>
                <a:gridCol w="714569"/>
                <a:gridCol w="4120189"/>
              </a:tblGrid>
              <a:tr h="121497">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Variable Name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Label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Type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Source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r>
              <a:tr h="119013">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 might be derived from the SDTM DM variable ARM. At least TRT01P is required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The numeric code variable for TRTxxP. One-to-one mapping to TRTxxP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4262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Subject-level identifier that represents the actual treatment for the subject for period xx. Required when actual treatment does not match planned.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 Actual Treatment for Period xx (N).  One-to-one mapping to TRTxxA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bl>
          </a:graphicData>
        </a:graphic>
      </p:graphicFrame>
      <p:sp>
        <p:nvSpPr>
          <p:cNvPr id="1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6960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 y="439500"/>
            <a:ext cx="4326453" cy="535539"/>
          </a:xfrm>
        </p:spPr>
        <p:txBody>
          <a:bodyPr wrap="square">
            <a:noAutofit/>
          </a:bodyPr>
          <a:lstStyle/>
          <a:p>
            <a:r>
              <a:rPr lang="en-US" sz="2800" dirty="0">
                <a:solidFill>
                  <a:schemeClr val="bg1"/>
                </a:solidFill>
              </a:rPr>
              <a:t>ADaM Common Variables</a:t>
            </a:r>
          </a:p>
        </p:txBody>
      </p:sp>
      <p:grpSp>
        <p:nvGrpSpPr>
          <p:cNvPr id="4" name="Group 3"/>
          <p:cNvGrpSpPr/>
          <p:nvPr/>
        </p:nvGrpSpPr>
        <p:grpSpPr>
          <a:xfrm>
            <a:off x="492619" y="1652095"/>
            <a:ext cx="8158762" cy="2395670"/>
            <a:chOff x="492619" y="1838621"/>
            <a:chExt cx="8158762" cy="1451118"/>
          </a:xfrm>
        </p:grpSpPr>
        <p:sp>
          <p:nvSpPr>
            <p:cNvPr id="10" name="Rectangle 9"/>
            <p:cNvSpPr/>
            <p:nvPr/>
          </p:nvSpPr>
          <p:spPr>
            <a:xfrm>
              <a:off x="492619" y="1876448"/>
              <a:ext cx="1620580" cy="1413289"/>
            </a:xfrm>
            <a:prstGeom prst="rect">
              <a:avLst/>
            </a:prstGeom>
            <a:solidFill>
              <a:srgbClr val="F9DBE8"/>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Identifiers</a:t>
              </a:r>
            </a:p>
            <a:p>
              <a:pPr algn="ctr">
                <a:defRPr/>
              </a:pPr>
              <a:r>
                <a:rPr lang="en-IN" b="1" dirty="0">
                  <a:solidFill>
                    <a:srgbClr val="000000"/>
                  </a:solidFill>
                  <a:latin typeface="+mj-lt"/>
                  <a:cs typeface="Arial" panose="020B0604020202020204" pitchFamily="34" charset="0"/>
                </a:rPr>
                <a:t>USUBJID,  STUDYID</a:t>
              </a:r>
            </a:p>
          </p:txBody>
        </p:sp>
        <p:sp>
          <p:nvSpPr>
            <p:cNvPr id="11" name="Freeform 10"/>
            <p:cNvSpPr/>
            <p:nvPr/>
          </p:nvSpPr>
          <p:spPr>
            <a:xfrm>
              <a:off x="108580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2" name="Rectangle 11"/>
            <p:cNvSpPr/>
            <p:nvPr/>
          </p:nvSpPr>
          <p:spPr>
            <a:xfrm>
              <a:off x="2113198" y="1876448"/>
              <a:ext cx="1620581" cy="1413289"/>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Demographic Variables e.g. AGE, RACE, SEX etc.</a:t>
              </a:r>
            </a:p>
          </p:txBody>
        </p:sp>
        <p:sp>
          <p:nvSpPr>
            <p:cNvPr id="13" name="Freeform 12"/>
            <p:cNvSpPr/>
            <p:nvPr/>
          </p:nvSpPr>
          <p:spPr>
            <a:xfrm>
              <a:off x="269563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4" name="Rectangle 13"/>
            <p:cNvSpPr/>
            <p:nvPr/>
          </p:nvSpPr>
          <p:spPr>
            <a:xfrm>
              <a:off x="3733779"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b="1" dirty="0">
                  <a:solidFill>
                    <a:srgbClr val="000000"/>
                  </a:solidFill>
                  <a:latin typeface="+mj-lt"/>
                  <a:cs typeface="Arial" panose="020B0604020202020204" pitchFamily="34" charset="0"/>
                </a:rPr>
                <a:t>Population Flags e.g. ITTFL, SAFFL, FASFL etc.</a:t>
              </a:r>
              <a:endParaRPr lang="en-IN" b="1" dirty="0">
                <a:solidFill>
                  <a:srgbClr val="000000"/>
                </a:solidFill>
                <a:latin typeface="+mj-lt"/>
                <a:cs typeface="Arial" panose="020B0604020202020204" pitchFamily="34" charset="0"/>
              </a:endParaRPr>
            </a:p>
          </p:txBody>
        </p:sp>
        <p:sp>
          <p:nvSpPr>
            <p:cNvPr id="15" name="Freeform 14"/>
            <p:cNvSpPr/>
            <p:nvPr/>
          </p:nvSpPr>
          <p:spPr>
            <a:xfrm>
              <a:off x="431995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8" name="Rectangle 17"/>
            <p:cNvSpPr/>
            <p:nvPr/>
          </p:nvSpPr>
          <p:spPr>
            <a:xfrm>
              <a:off x="5354360" y="1876449"/>
              <a:ext cx="1620581" cy="1413290"/>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00"/>
                  </a:solidFill>
                  <a:latin typeface="+mj-lt"/>
                  <a:cs typeface="Arial" panose="020B0604020202020204" pitchFamily="34" charset="0"/>
                </a:rPr>
                <a:t>Baseline Flag variable i.e. ABLFL</a:t>
              </a:r>
            </a:p>
          </p:txBody>
        </p:sp>
        <p:sp>
          <p:nvSpPr>
            <p:cNvPr id="19" name="Freeform 18"/>
            <p:cNvSpPr/>
            <p:nvPr/>
          </p:nvSpPr>
          <p:spPr>
            <a:xfrm>
              <a:off x="594053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21" name="Rectangle 20"/>
            <p:cNvSpPr/>
            <p:nvPr/>
          </p:nvSpPr>
          <p:spPr>
            <a:xfrm>
              <a:off x="6975803"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b="1" dirty="0">
                  <a:solidFill>
                    <a:srgbClr val="000000"/>
                  </a:solidFill>
                  <a:latin typeface="+mj-lt"/>
                  <a:cs typeface="Arial" panose="020B0604020202020204" pitchFamily="34" charset="0"/>
                </a:rPr>
                <a:t>Treatment Variables e.g. TRTxxP, TRTxxA</a:t>
              </a:r>
            </a:p>
          </p:txBody>
        </p:sp>
        <p:sp>
          <p:nvSpPr>
            <p:cNvPr id="22" name="Freeform 21"/>
            <p:cNvSpPr/>
            <p:nvPr/>
          </p:nvSpPr>
          <p:spPr>
            <a:xfrm>
              <a:off x="7561974"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grpSp>
      <p:sp>
        <p:nvSpPr>
          <p:cNvPr id="1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734826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a:xfrm>
            <a:off x="1371600" y="3941064"/>
            <a:ext cx="6507126" cy="397764"/>
          </a:xfrm>
        </p:spPr>
        <p:txBody>
          <a:bodyPr/>
          <a:lstStyle/>
          <a:p>
            <a:r>
              <a:rPr lang="en-US" dirty="0" smtClean="0"/>
              <a:t>Navigating through </a:t>
            </a:r>
            <a:r>
              <a:rPr lang="en-US" dirty="0" err="1" smtClean="0"/>
              <a:t>ADaM</a:t>
            </a:r>
            <a:r>
              <a:rPr lang="en-US" dirty="0" smtClean="0"/>
              <a:t> IG </a:t>
            </a:r>
            <a:endParaRPr lang="en-US" dirty="0"/>
          </a:p>
        </p:txBody>
      </p:sp>
      <p:sp>
        <p:nvSpPr>
          <p:cNvPr id="4" name="Text Placeholder 3"/>
          <p:cNvSpPr>
            <a:spLocks noGrp="1"/>
          </p:cNvSpPr>
          <p:nvPr>
            <p:ph type="body" sz="quarter" idx="10"/>
          </p:nvPr>
        </p:nvSpPr>
        <p:spPr/>
        <p:txBody>
          <a:bodyPr/>
          <a:lstStyle/>
          <a:p>
            <a:r>
              <a:rPr lang="en-US" dirty="0" smtClean="0"/>
              <a:t>November 1,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7498957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ADaM</a:t>
            </a:r>
            <a:r>
              <a:rPr lang="en-US" dirty="0" smtClean="0"/>
              <a:t> IG</a:t>
            </a:r>
            <a:endParaRPr lang="en-US" dirty="0"/>
          </a:p>
        </p:txBody>
      </p:sp>
      <p:pic>
        <p:nvPicPr>
          <p:cNvPr id="5" name="Picture 4"/>
          <p:cNvPicPr>
            <a:picLocks noChangeAspect="1"/>
          </p:cNvPicPr>
          <p:nvPr/>
        </p:nvPicPr>
        <p:blipFill>
          <a:blip r:embed="rId3"/>
          <a:stretch>
            <a:fillRect/>
          </a:stretch>
        </p:blipFill>
        <p:spPr>
          <a:xfrm>
            <a:off x="724396" y="1092079"/>
            <a:ext cx="7927283" cy="3836923"/>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054659066"/>
              </p:ext>
            </p:extLst>
          </p:nvPr>
        </p:nvGraphicFramePr>
        <p:xfrm>
          <a:off x="8000999" y="4403291"/>
          <a:ext cx="914400" cy="771525"/>
        </p:xfrm>
        <a:graphic>
          <a:graphicData uri="http://schemas.openxmlformats.org/presentationml/2006/ole">
            <mc:AlternateContent xmlns:mc="http://schemas.openxmlformats.org/markup-compatibility/2006">
              <mc:Choice xmlns:v="urn:schemas-microsoft-com:vml" Requires="v">
                <p:oleObj spid="_x0000_s1035" name="Acrobat Document" showAsIcon="1" r:id="rId4" imgW="914400" imgH="771480" progId="AcroExch.Document.11">
                  <p:embed/>
                </p:oleObj>
              </mc:Choice>
              <mc:Fallback>
                <p:oleObj name="Acrobat Document" showAsIcon="1" r:id="rId4" imgW="914400" imgH="771480" progId="AcroExch.Document.11">
                  <p:embed/>
                  <p:pic>
                    <p:nvPicPr>
                      <p:cNvPr id="0" name=""/>
                      <p:cNvPicPr/>
                      <p:nvPr/>
                    </p:nvPicPr>
                    <p:blipFill>
                      <a:blip r:embed="rId5"/>
                      <a:stretch>
                        <a:fillRect/>
                      </a:stretch>
                    </p:blipFill>
                    <p:spPr>
                      <a:xfrm>
                        <a:off x="8000999" y="4403291"/>
                        <a:ext cx="914400" cy="771525"/>
                      </a:xfrm>
                      <a:prstGeom prst="rect">
                        <a:avLst/>
                      </a:prstGeom>
                    </p:spPr>
                  </p:pic>
                </p:oleObj>
              </mc:Fallback>
            </mc:AlternateContent>
          </a:graphicData>
        </a:graphic>
      </p:graphicFrame>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80676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4330056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a:xfrm>
            <a:off x="1371600" y="3941064"/>
            <a:ext cx="6507126" cy="397764"/>
          </a:xfrm>
        </p:spPr>
        <p:txBody>
          <a:bodyPr/>
          <a:lstStyle/>
          <a:p>
            <a:r>
              <a:rPr lang="en-US" dirty="0" smtClean="0"/>
              <a:t>ADSL – Subject Level Analysis Dataset</a:t>
            </a:r>
            <a:endParaRPr lang="en-US" dirty="0"/>
          </a:p>
        </p:txBody>
      </p:sp>
      <p:sp>
        <p:nvSpPr>
          <p:cNvPr id="4" name="Text Placeholder 3"/>
          <p:cNvSpPr>
            <a:spLocks noGrp="1"/>
          </p:cNvSpPr>
          <p:nvPr>
            <p:ph type="body" sz="quarter" idx="10"/>
          </p:nvPr>
        </p:nvSpPr>
        <p:spPr/>
        <p:txBody>
          <a:bodyPr/>
          <a:lstStyle/>
          <a:p>
            <a:r>
              <a:rPr lang="en-US" dirty="0" smtClean="0"/>
              <a:t>November 1,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866215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21"/>
          <p:cNvGrpSpPr/>
          <p:nvPr/>
        </p:nvGrpSpPr>
        <p:grpSpPr>
          <a:xfrm>
            <a:off x="428626" y="3231758"/>
            <a:ext cx="8677275" cy="583497"/>
            <a:chOff x="822783" y="1771650"/>
            <a:chExt cx="4905565" cy="923925"/>
          </a:xfrm>
        </p:grpSpPr>
        <p:sp>
          <p:nvSpPr>
            <p:cNvPr id="47" name="Rectangle 4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1"/>
          <p:cNvGrpSpPr/>
          <p:nvPr/>
        </p:nvGrpSpPr>
        <p:grpSpPr>
          <a:xfrm>
            <a:off x="428626" y="2784311"/>
            <a:ext cx="8677275" cy="583497"/>
            <a:chOff x="822783" y="1771650"/>
            <a:chExt cx="4905565" cy="923925"/>
          </a:xfrm>
        </p:grpSpPr>
        <p:sp>
          <p:nvSpPr>
            <p:cNvPr id="44" name="Rectangle 43"/>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44"/>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 name="Group 421"/>
          <p:cNvGrpSpPr/>
          <p:nvPr/>
        </p:nvGrpSpPr>
        <p:grpSpPr>
          <a:xfrm>
            <a:off x="428626" y="2174714"/>
            <a:ext cx="8677275" cy="583497"/>
            <a:chOff x="822783" y="1771650"/>
            <a:chExt cx="4905565" cy="923925"/>
          </a:xfrm>
        </p:grpSpPr>
        <p:sp>
          <p:nvSpPr>
            <p:cNvPr id="41" name="Rectangle 4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 name="Group 421"/>
          <p:cNvGrpSpPr/>
          <p:nvPr/>
        </p:nvGrpSpPr>
        <p:grpSpPr>
          <a:xfrm>
            <a:off x="428626" y="1775322"/>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6" y="1413466"/>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1003653"/>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normAutofit fontScale="90000"/>
          </a:bodyPr>
          <a:lstStyle/>
          <a:p>
            <a:r>
              <a:rPr lang="en-US" dirty="0"/>
              <a:t>ADSL : Subject-Level Analysis dataset</a:t>
            </a:r>
          </a:p>
        </p:txBody>
      </p:sp>
      <p:sp>
        <p:nvSpPr>
          <p:cNvPr id="2" name="Content Placeholder 1"/>
          <p:cNvSpPr>
            <a:spLocks noGrp="1"/>
          </p:cNvSpPr>
          <p:nvPr>
            <p:ph idx="1"/>
          </p:nvPr>
        </p:nvSpPr>
        <p:spPr>
          <a:xfrm>
            <a:off x="403761" y="979460"/>
            <a:ext cx="8511639" cy="2697191"/>
          </a:xfrm>
        </p:spPr>
        <p:txBody>
          <a:bodyPr/>
          <a:lstStyle/>
          <a:p>
            <a:pPr marL="231775" indent="0">
              <a:spcBef>
                <a:spcPts val="1200"/>
              </a:spcBef>
              <a:buNone/>
            </a:pPr>
            <a:r>
              <a:rPr lang="en-US" sz="1600" dirty="0"/>
              <a:t>ADSL dataset and its related metadata </a:t>
            </a:r>
            <a:r>
              <a:rPr lang="en-US" sz="1600" u="sng" dirty="0"/>
              <a:t>are required</a:t>
            </a:r>
            <a:r>
              <a:rPr lang="en-US" sz="1600" dirty="0"/>
              <a:t> in a CDISC-based submission of a clinical trial even if no other ADaM datasets are submitted</a:t>
            </a:r>
          </a:p>
          <a:p>
            <a:pPr marL="231775" indent="0">
              <a:spcBef>
                <a:spcPts val="1200"/>
              </a:spcBef>
              <a:buNone/>
            </a:pPr>
            <a:r>
              <a:rPr lang="en-US" sz="1600" dirty="0"/>
              <a:t>The structure of ADSL is </a:t>
            </a:r>
            <a:r>
              <a:rPr lang="en-US" sz="1600" u="sng" dirty="0"/>
              <a:t>one record per subject</a:t>
            </a:r>
            <a:r>
              <a:rPr lang="en-US" sz="1600" dirty="0"/>
              <a:t>; for any clinical trial design</a:t>
            </a:r>
          </a:p>
          <a:p>
            <a:pPr marL="231775" indent="0">
              <a:spcBef>
                <a:spcPts val="1200"/>
              </a:spcBef>
              <a:buNone/>
            </a:pPr>
            <a:r>
              <a:rPr lang="en-US" sz="1600" dirty="0"/>
              <a:t>ADSL is used to </a:t>
            </a:r>
            <a:r>
              <a:rPr lang="en-US" sz="1600" u="sng" dirty="0"/>
              <a:t>provide key facts</a:t>
            </a:r>
            <a:r>
              <a:rPr lang="en-US" sz="1600" dirty="0"/>
              <a:t> about the subject ; enabling analysis and interpretation</a:t>
            </a:r>
          </a:p>
          <a:p>
            <a:pPr marL="231775" indent="0">
              <a:spcBef>
                <a:spcPts val="1200"/>
              </a:spcBef>
              <a:buNone/>
            </a:pPr>
            <a:r>
              <a:rPr lang="en-US" sz="1600" dirty="0"/>
              <a:t>ADSL </a:t>
            </a:r>
            <a:r>
              <a:rPr lang="en-US" sz="1600" u="sng" dirty="0"/>
              <a:t>does not contain time varying</a:t>
            </a:r>
            <a:r>
              <a:rPr lang="en-US" sz="1600" dirty="0"/>
              <a:t> data and endpoints </a:t>
            </a:r>
          </a:p>
          <a:p>
            <a:pPr marL="231775" indent="0">
              <a:spcBef>
                <a:spcPts val="1200"/>
              </a:spcBef>
              <a:buNone/>
            </a:pPr>
            <a:r>
              <a:rPr lang="en-US" sz="1600" dirty="0"/>
              <a:t>ADSL is a </a:t>
            </a:r>
            <a:r>
              <a:rPr lang="en-US" sz="1600" u="sng" dirty="0"/>
              <a:t>source for subject-level</a:t>
            </a:r>
            <a:r>
              <a:rPr lang="en-US" sz="1600" dirty="0"/>
              <a:t> variables used in other datasets to enable analysis of the BDS dataset</a:t>
            </a:r>
          </a:p>
          <a:p>
            <a:pPr marL="231775" indent="0">
              <a:spcBef>
                <a:spcPts val="1200"/>
              </a:spcBef>
              <a:buNone/>
            </a:pPr>
            <a:r>
              <a:rPr lang="en-US" sz="1600" u="sng" dirty="0"/>
              <a:t>Only one</a:t>
            </a:r>
            <a:r>
              <a:rPr lang="en-US" sz="1600" dirty="0"/>
              <a:t> ADSL per study contains </a:t>
            </a:r>
            <a:r>
              <a:rPr lang="en-US" sz="1600" u="sng" dirty="0"/>
              <a:t>variables integral to design</a:t>
            </a:r>
            <a:r>
              <a:rPr lang="en-US" sz="1600" dirty="0"/>
              <a:t> and/or randomization</a:t>
            </a:r>
          </a:p>
          <a:p>
            <a:pPr marL="231775" indent="0">
              <a:spcBef>
                <a:spcPts val="1200"/>
              </a:spcBef>
              <a:buNone/>
            </a:pPr>
            <a:r>
              <a:rPr lang="en-US" sz="1600" u="sng" dirty="0"/>
              <a:t>Structure and content make this analysis dataset a cornerstone for any trial</a:t>
            </a:r>
          </a:p>
        </p:txBody>
      </p:sp>
      <p:sp>
        <p:nvSpPr>
          <p:cNvPr id="6" name="Isosceles Triangle 5"/>
          <p:cNvSpPr/>
          <p:nvPr/>
        </p:nvSpPr>
        <p:spPr>
          <a:xfrm rot="5400000">
            <a:off x="366036" y="106275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06275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171432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171432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2113262"/>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2113262"/>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250960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250960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396810" y="2885012"/>
            <a:ext cx="159690" cy="180440"/>
            <a:chOff x="396810" y="2599262"/>
            <a:chExt cx="159690" cy="180440"/>
          </a:xfrm>
        </p:grpSpPr>
        <p:sp>
          <p:nvSpPr>
            <p:cNvPr id="32" name="Isosceles Triangle 31"/>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3500962"/>
            <a:ext cx="159690" cy="180440"/>
            <a:chOff x="396810" y="2599262"/>
            <a:chExt cx="159690" cy="180440"/>
          </a:xfrm>
        </p:grpSpPr>
        <p:sp>
          <p:nvSpPr>
            <p:cNvPr id="51" name="Isosceles Triangle 50"/>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p:nvGrpSpPr>
        <p:grpSpPr>
          <a:xfrm>
            <a:off x="396810" y="3931886"/>
            <a:ext cx="159690" cy="180440"/>
            <a:chOff x="396810" y="2599262"/>
            <a:chExt cx="159690" cy="180440"/>
          </a:xfrm>
        </p:grpSpPr>
        <p:sp>
          <p:nvSpPr>
            <p:cNvPr id="54" name="Isosceles Triangle 53"/>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68887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6" y="919135"/>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normAutofit fontScale="90000"/>
          </a:bodyPr>
          <a:lstStyle/>
          <a:p>
            <a:r>
              <a:rPr lang="en-US" dirty="0"/>
              <a:t>ADSL : Subject-Level Analysis dataset</a:t>
            </a:r>
          </a:p>
        </p:txBody>
      </p:sp>
      <p:sp>
        <p:nvSpPr>
          <p:cNvPr id="2" name="Content Placeholder 1"/>
          <p:cNvSpPr>
            <a:spLocks noGrp="1"/>
          </p:cNvSpPr>
          <p:nvPr>
            <p:ph idx="1"/>
          </p:nvPr>
        </p:nvSpPr>
        <p:spPr>
          <a:xfrm>
            <a:off x="403761" y="979460"/>
            <a:ext cx="8511639" cy="2697191"/>
          </a:xfrm>
        </p:spPr>
        <p:txBody>
          <a:bodyPr/>
          <a:lstStyle/>
          <a:p>
            <a:pPr marL="231775" indent="0">
              <a:spcBef>
                <a:spcPts val="1200"/>
              </a:spcBef>
              <a:buNone/>
            </a:pPr>
            <a:r>
              <a:rPr lang="en-US" sz="1600" dirty="0"/>
              <a:t>ADSL contains variables such as</a:t>
            </a:r>
          </a:p>
          <a:p>
            <a:pPr marL="817563" lvl="1">
              <a:spcBef>
                <a:spcPts val="600"/>
              </a:spcBef>
              <a:buFont typeface="Calibri" panose="020F0502020204030204" pitchFamily="34" charset="0"/>
              <a:buChar char="–"/>
            </a:pPr>
            <a:r>
              <a:rPr lang="en-US" sz="1600" dirty="0"/>
              <a:t>Subject-level population flags</a:t>
            </a:r>
          </a:p>
          <a:p>
            <a:pPr marL="817563" lvl="1">
              <a:spcBef>
                <a:spcPts val="600"/>
              </a:spcBef>
              <a:buFont typeface="Calibri" panose="020F0502020204030204" pitchFamily="34" charset="0"/>
              <a:buChar char="–"/>
            </a:pPr>
            <a:r>
              <a:rPr lang="en-US" sz="1600" dirty="0"/>
              <a:t>Treatment variables – planned and actual</a:t>
            </a:r>
          </a:p>
          <a:p>
            <a:pPr marL="817563" lvl="1">
              <a:spcBef>
                <a:spcPts val="600"/>
              </a:spcBef>
              <a:buFont typeface="Calibri" panose="020F0502020204030204" pitchFamily="34" charset="0"/>
              <a:buChar char="–"/>
            </a:pPr>
            <a:r>
              <a:rPr lang="en-US" sz="1600" dirty="0"/>
              <a:t>Completion status</a:t>
            </a:r>
          </a:p>
          <a:p>
            <a:pPr marL="817563" lvl="1">
              <a:spcBef>
                <a:spcPts val="600"/>
              </a:spcBef>
              <a:buFont typeface="Calibri" panose="020F0502020204030204" pitchFamily="34" charset="0"/>
              <a:buChar char="–"/>
            </a:pPr>
            <a:r>
              <a:rPr lang="en-US" sz="1600" dirty="0"/>
              <a:t>Important dates</a:t>
            </a:r>
          </a:p>
          <a:p>
            <a:pPr marL="817563" lvl="1">
              <a:spcBef>
                <a:spcPts val="600"/>
              </a:spcBef>
              <a:buFont typeface="Calibri" panose="020F0502020204030204" pitchFamily="34" charset="0"/>
              <a:buChar char="–"/>
            </a:pPr>
            <a:r>
              <a:rPr lang="en-US" sz="1600" dirty="0"/>
              <a:t>Disease history</a:t>
            </a:r>
          </a:p>
          <a:p>
            <a:pPr marL="817563" lvl="1">
              <a:spcBef>
                <a:spcPts val="600"/>
              </a:spcBef>
              <a:buFont typeface="Calibri" panose="020F0502020204030204" pitchFamily="34" charset="0"/>
              <a:buChar char="–"/>
            </a:pPr>
            <a:r>
              <a:rPr lang="en-US" sz="1600" dirty="0"/>
              <a:t>Baseline Information</a:t>
            </a:r>
          </a:p>
          <a:p>
            <a:pPr marL="817563" lvl="1">
              <a:spcBef>
                <a:spcPts val="600"/>
              </a:spcBef>
              <a:buFont typeface="Calibri" panose="020F0502020204030204" pitchFamily="34" charset="0"/>
              <a:buChar char="–"/>
            </a:pPr>
            <a:r>
              <a:rPr lang="en-US" sz="1600" dirty="0"/>
              <a:t>Demographic variables</a:t>
            </a:r>
          </a:p>
          <a:p>
            <a:pPr marL="817563" lvl="1">
              <a:spcBef>
                <a:spcPts val="600"/>
              </a:spcBef>
              <a:buFont typeface="Calibri" panose="020F0502020204030204" pitchFamily="34" charset="0"/>
              <a:buChar char="–"/>
            </a:pPr>
            <a:r>
              <a:rPr lang="en-US" sz="1600" dirty="0"/>
              <a:t>Stratification variables</a:t>
            </a:r>
          </a:p>
          <a:p>
            <a:pPr marL="817563" lvl="1">
              <a:spcBef>
                <a:spcPts val="600"/>
              </a:spcBef>
              <a:buFont typeface="Calibri" panose="020F0502020204030204" pitchFamily="34" charset="0"/>
              <a:buChar char="–"/>
            </a:pPr>
            <a:r>
              <a:rPr lang="en-US" sz="1600" dirty="0"/>
              <a:t>Statistical model covariates</a:t>
            </a:r>
          </a:p>
          <a:p>
            <a:pPr marL="817563" lvl="1">
              <a:spcBef>
                <a:spcPts val="600"/>
              </a:spcBef>
              <a:buFont typeface="Calibri" panose="020F0502020204030204" pitchFamily="34" charset="0"/>
              <a:buChar char="–"/>
            </a:pPr>
            <a:r>
              <a:rPr lang="en-US" sz="1600" dirty="0"/>
              <a:t>Subgrouping variables etc.</a:t>
            </a:r>
          </a:p>
        </p:txBody>
      </p:sp>
      <p:sp>
        <p:nvSpPr>
          <p:cNvPr id="6" name="Isosceles Triangle 5"/>
          <p:cNvSpPr/>
          <p:nvPr/>
        </p:nvSpPr>
        <p:spPr>
          <a:xfrm rot="5400000">
            <a:off x="366036" y="106275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06275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051532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4" y="430625"/>
            <a:ext cx="4553852" cy="535539"/>
          </a:xfrm>
        </p:spPr>
        <p:txBody>
          <a:bodyPr wrap="square">
            <a:noAutofit/>
          </a:bodyPr>
          <a:lstStyle/>
          <a:p>
            <a:r>
              <a:rPr lang="en-US" sz="2800" dirty="0">
                <a:solidFill>
                  <a:schemeClr val="bg1"/>
                </a:solidFill>
              </a:rPr>
              <a:t>Why do we need ADaM?</a:t>
            </a:r>
          </a:p>
        </p:txBody>
      </p:sp>
      <p:grpSp>
        <p:nvGrpSpPr>
          <p:cNvPr id="6" name="Group 5"/>
          <p:cNvGrpSpPr/>
          <p:nvPr/>
        </p:nvGrpSpPr>
        <p:grpSpPr>
          <a:xfrm>
            <a:off x="411839" y="1210051"/>
            <a:ext cx="1774313" cy="499790"/>
            <a:chOff x="3083460" y="774700"/>
            <a:chExt cx="2809340" cy="499790"/>
          </a:xfrm>
        </p:grpSpPr>
        <p:sp>
          <p:nvSpPr>
            <p:cNvPr id="7" name="Flowchart: Stored Data 6"/>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Planning</a:t>
              </a:r>
            </a:p>
          </p:txBody>
        </p:sp>
      </p:grpSp>
      <p:grpSp>
        <p:nvGrpSpPr>
          <p:cNvPr id="9" name="Group 8"/>
          <p:cNvGrpSpPr/>
          <p:nvPr/>
        </p:nvGrpSpPr>
        <p:grpSpPr>
          <a:xfrm>
            <a:off x="2513908" y="1210051"/>
            <a:ext cx="1774313" cy="499790"/>
            <a:chOff x="3083460" y="774700"/>
            <a:chExt cx="2809340" cy="499790"/>
          </a:xfrm>
        </p:grpSpPr>
        <p:sp>
          <p:nvSpPr>
            <p:cNvPr id="10" name="Flowchart: Stored Data 9"/>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Collection</a:t>
              </a:r>
            </a:p>
          </p:txBody>
        </p:sp>
      </p:grpSp>
      <p:grpSp>
        <p:nvGrpSpPr>
          <p:cNvPr id="12" name="Group 11"/>
          <p:cNvGrpSpPr/>
          <p:nvPr/>
        </p:nvGrpSpPr>
        <p:grpSpPr>
          <a:xfrm>
            <a:off x="4563425" y="1210051"/>
            <a:ext cx="1774313" cy="499790"/>
            <a:chOff x="3083460" y="774700"/>
            <a:chExt cx="2809340" cy="499790"/>
          </a:xfrm>
        </p:grpSpPr>
        <p:sp>
          <p:nvSpPr>
            <p:cNvPr id="13" name="Flowchart: Stored Data 12"/>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Tabulations</a:t>
              </a:r>
            </a:p>
          </p:txBody>
        </p:sp>
      </p:grpSp>
      <p:grpSp>
        <p:nvGrpSpPr>
          <p:cNvPr id="15" name="Group 14"/>
          <p:cNvGrpSpPr/>
          <p:nvPr/>
        </p:nvGrpSpPr>
        <p:grpSpPr>
          <a:xfrm>
            <a:off x="6612942" y="1210051"/>
            <a:ext cx="1774313" cy="499790"/>
            <a:chOff x="3083460" y="774700"/>
            <a:chExt cx="2809340" cy="499790"/>
          </a:xfrm>
        </p:grpSpPr>
        <p:sp>
          <p:nvSpPr>
            <p:cNvPr id="16" name="Flowchart: Stored Data 15"/>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Analysis</a:t>
              </a:r>
            </a:p>
          </p:txBody>
        </p:sp>
      </p:grpSp>
      <p:sp>
        <p:nvSpPr>
          <p:cNvPr id="18" name="Rectangle 17"/>
          <p:cNvSpPr/>
          <p:nvPr/>
        </p:nvSpPr>
        <p:spPr>
          <a:xfrm>
            <a:off x="784335"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Protocol</a:t>
            </a:r>
          </a:p>
        </p:txBody>
      </p:sp>
      <p:sp>
        <p:nvSpPr>
          <p:cNvPr id="19" name="Rectangle 18"/>
          <p:cNvSpPr/>
          <p:nvPr/>
        </p:nvSpPr>
        <p:spPr>
          <a:xfrm>
            <a:off x="784335"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Study Design</a:t>
            </a:r>
          </a:p>
        </p:txBody>
      </p:sp>
      <p:sp>
        <p:nvSpPr>
          <p:cNvPr id="20" name="Rectangle 19"/>
          <p:cNvSpPr/>
          <p:nvPr/>
        </p:nvSpPr>
        <p:spPr>
          <a:xfrm>
            <a:off x="447147"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Elbow Connector 21"/>
          <p:cNvCxnSpPr>
            <a:stCxn id="20" idx="2"/>
            <a:endCxn id="18" idx="1"/>
          </p:cNvCxnSpPr>
          <p:nvPr/>
        </p:nvCxnSpPr>
        <p:spPr>
          <a:xfrm rot="16200000" flipH="1">
            <a:off x="400541"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19" idx="1"/>
          </p:cNvCxnSpPr>
          <p:nvPr/>
        </p:nvCxnSpPr>
        <p:spPr>
          <a:xfrm rot="16200000" flipH="1">
            <a:off x="122888"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898885"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CDASH</a:t>
            </a:r>
          </a:p>
        </p:txBody>
      </p:sp>
      <p:sp>
        <p:nvSpPr>
          <p:cNvPr id="26" name="Rectangle 25"/>
          <p:cNvSpPr/>
          <p:nvPr/>
        </p:nvSpPr>
        <p:spPr>
          <a:xfrm>
            <a:off x="2898885"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LAB</a:t>
            </a:r>
          </a:p>
        </p:txBody>
      </p:sp>
      <p:sp>
        <p:nvSpPr>
          <p:cNvPr id="27" name="Rectangle 26"/>
          <p:cNvSpPr/>
          <p:nvPr/>
        </p:nvSpPr>
        <p:spPr>
          <a:xfrm>
            <a:off x="2561697"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Elbow Connector 27"/>
          <p:cNvCxnSpPr>
            <a:stCxn id="27" idx="2"/>
            <a:endCxn id="25" idx="1"/>
          </p:cNvCxnSpPr>
          <p:nvPr/>
        </p:nvCxnSpPr>
        <p:spPr>
          <a:xfrm rot="16200000" flipH="1">
            <a:off x="2515091"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26" idx="1"/>
          </p:cNvCxnSpPr>
          <p:nvPr/>
        </p:nvCxnSpPr>
        <p:spPr>
          <a:xfrm rot="16200000" flipH="1">
            <a:off x="2237438"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984860"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SDTM</a:t>
            </a:r>
          </a:p>
        </p:txBody>
      </p:sp>
      <p:sp>
        <p:nvSpPr>
          <p:cNvPr id="31" name="Rectangle 30"/>
          <p:cNvSpPr/>
          <p:nvPr/>
        </p:nvSpPr>
        <p:spPr>
          <a:xfrm>
            <a:off x="4984860" y="24974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SEND</a:t>
            </a:r>
          </a:p>
        </p:txBody>
      </p:sp>
      <p:sp>
        <p:nvSpPr>
          <p:cNvPr id="32" name="Rectangle 31"/>
          <p:cNvSpPr/>
          <p:nvPr/>
        </p:nvSpPr>
        <p:spPr>
          <a:xfrm>
            <a:off x="4647672"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Elbow Connector 32"/>
          <p:cNvCxnSpPr>
            <a:stCxn id="32" idx="2"/>
            <a:endCxn id="30" idx="1"/>
          </p:cNvCxnSpPr>
          <p:nvPr/>
        </p:nvCxnSpPr>
        <p:spPr>
          <a:xfrm rot="16200000" flipH="1">
            <a:off x="4601066"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31" idx="1"/>
          </p:cNvCxnSpPr>
          <p:nvPr/>
        </p:nvCxnSpPr>
        <p:spPr>
          <a:xfrm rot="16200000" flipH="1">
            <a:off x="4323413" y="200016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23210" y="19450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ADaM</a:t>
            </a:r>
          </a:p>
        </p:txBody>
      </p:sp>
      <p:sp>
        <p:nvSpPr>
          <p:cNvPr id="36" name="Rectangle 35"/>
          <p:cNvSpPr/>
          <p:nvPr/>
        </p:nvSpPr>
        <p:spPr>
          <a:xfrm>
            <a:off x="7023210" y="2497478"/>
            <a:ext cx="1366508" cy="657597"/>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Tables</a:t>
            </a:r>
          </a:p>
          <a:p>
            <a:pPr algn="ctr"/>
            <a:r>
              <a:rPr lang="en-US" sz="1200" dirty="0">
                <a:solidFill>
                  <a:schemeClr val="tx1"/>
                </a:solidFill>
              </a:rPr>
              <a:t>Listings</a:t>
            </a:r>
          </a:p>
          <a:p>
            <a:pPr algn="ctr"/>
            <a:r>
              <a:rPr lang="en-US" sz="1200" dirty="0">
                <a:solidFill>
                  <a:schemeClr val="tx1"/>
                </a:solidFill>
              </a:rPr>
              <a:t>Figures</a:t>
            </a:r>
          </a:p>
        </p:txBody>
      </p:sp>
      <p:sp>
        <p:nvSpPr>
          <p:cNvPr id="37" name="Rectangle 36"/>
          <p:cNvSpPr/>
          <p:nvPr/>
        </p:nvSpPr>
        <p:spPr>
          <a:xfrm>
            <a:off x="6686022" y="1409701"/>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Elbow Connector 37"/>
          <p:cNvCxnSpPr>
            <a:stCxn id="37" idx="2"/>
            <a:endCxn id="35" idx="1"/>
          </p:cNvCxnSpPr>
          <p:nvPr/>
        </p:nvCxnSpPr>
        <p:spPr>
          <a:xfrm rot="16200000" flipH="1">
            <a:off x="6639416" y="172536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5" idx="2"/>
            <a:endCxn id="36" idx="0"/>
          </p:cNvCxnSpPr>
          <p:nvPr/>
        </p:nvCxnSpPr>
        <p:spPr>
          <a:xfrm>
            <a:off x="7706464" y="2273301"/>
            <a:ext cx="0" cy="2241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L-Shape 43"/>
          <p:cNvSpPr/>
          <p:nvPr/>
        </p:nvSpPr>
        <p:spPr>
          <a:xfrm rot="10800000">
            <a:off x="4624212" y="1787230"/>
            <a:ext cx="3868147" cy="1455435"/>
          </a:xfrm>
          <a:prstGeom prst="corner">
            <a:avLst>
              <a:gd name="adj1" fmla="val 39560"/>
              <a:gd name="adj2" fmla="val 118746"/>
            </a:avLst>
          </a:prstGeom>
          <a:solidFill>
            <a:srgbClr val="FA9C12">
              <a:alpha val="7000"/>
            </a:srgbClr>
          </a:solidFill>
          <a:ln w="1905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9" name="Group 88"/>
          <p:cNvGrpSpPr/>
          <p:nvPr/>
        </p:nvGrpSpPr>
        <p:grpSpPr>
          <a:xfrm>
            <a:off x="271440" y="2846397"/>
            <a:ext cx="6689927" cy="1978228"/>
            <a:chOff x="271439" y="2560647"/>
            <a:chExt cx="6689927" cy="1978228"/>
          </a:xfrm>
        </p:grpSpPr>
        <p:sp>
          <p:nvSpPr>
            <p:cNvPr id="82" name="Rectangle 81"/>
            <p:cNvSpPr/>
            <p:nvPr/>
          </p:nvSpPr>
          <p:spPr>
            <a:xfrm>
              <a:off x="398524" y="38660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Rectangle 82"/>
            <p:cNvSpPr/>
            <p:nvPr/>
          </p:nvSpPr>
          <p:spPr>
            <a:xfrm>
              <a:off x="388338" y="35893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Rectangle 78"/>
            <p:cNvSpPr/>
            <p:nvPr/>
          </p:nvSpPr>
          <p:spPr>
            <a:xfrm>
              <a:off x="398524" y="35612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79"/>
            <p:cNvSpPr/>
            <p:nvPr/>
          </p:nvSpPr>
          <p:spPr>
            <a:xfrm>
              <a:off x="388338" y="32845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447147" y="3523467"/>
              <a:ext cx="3120791" cy="323165"/>
            </a:xfrm>
            <a:prstGeom prst="rect">
              <a:avLst/>
            </a:prstGeom>
            <a:noFill/>
          </p:spPr>
          <p:txBody>
            <a:bodyPr wrap="none" rtlCol="0">
              <a:spAutoFit/>
            </a:bodyPr>
            <a:lstStyle/>
            <a:p>
              <a:r>
                <a:rPr lang="en-US" sz="1500" dirty="0"/>
                <a:t>Does ADaM have any basic structure?</a:t>
              </a:r>
            </a:p>
          </p:txBody>
        </p:sp>
        <p:sp>
          <p:nvSpPr>
            <p:cNvPr id="49" name="Rectangle 48"/>
            <p:cNvSpPr/>
            <p:nvPr/>
          </p:nvSpPr>
          <p:spPr>
            <a:xfrm>
              <a:off x="447147" y="3869589"/>
              <a:ext cx="3183757" cy="323165"/>
            </a:xfrm>
            <a:prstGeom prst="rect">
              <a:avLst/>
            </a:prstGeom>
            <a:noFill/>
          </p:spPr>
          <p:txBody>
            <a:bodyPr wrap="none" rtlCol="0">
              <a:spAutoFit/>
            </a:bodyPr>
            <a:lstStyle/>
            <a:p>
              <a:r>
                <a:rPr lang="en-US" sz="1500" dirty="0"/>
                <a:t>What are Non-ADaM analysis dataset?</a:t>
              </a:r>
            </a:p>
          </p:txBody>
        </p:sp>
        <p:sp>
          <p:nvSpPr>
            <p:cNvPr id="50" name="Rectangle 49"/>
            <p:cNvSpPr/>
            <p:nvPr/>
          </p:nvSpPr>
          <p:spPr>
            <a:xfrm>
              <a:off x="447147" y="4215710"/>
              <a:ext cx="6514219" cy="323165"/>
            </a:xfrm>
            <a:prstGeom prst="rect">
              <a:avLst/>
            </a:prstGeom>
            <a:noFill/>
          </p:spPr>
          <p:txBody>
            <a:bodyPr wrap="none" rtlCol="0">
              <a:spAutoFit/>
            </a:bodyPr>
            <a:lstStyle/>
            <a:p>
              <a:r>
                <a:rPr lang="en-US" sz="1500" dirty="0"/>
                <a:t>How to differentiate ADaM and Non-ADaM datasets via the naming conventions?</a:t>
              </a:r>
            </a:p>
          </p:txBody>
        </p:sp>
        <p:sp>
          <p:nvSpPr>
            <p:cNvPr id="70" name="Rectangle 69"/>
            <p:cNvSpPr/>
            <p:nvPr/>
          </p:nvSpPr>
          <p:spPr>
            <a:xfrm>
              <a:off x="398524" y="32183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Isosceles Triangle 57"/>
            <p:cNvSpPr/>
            <p:nvPr/>
          </p:nvSpPr>
          <p:spPr>
            <a:xfrm rot="5400000">
              <a:off x="241237" y="3651208"/>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p:cNvSpPr/>
            <p:nvPr/>
          </p:nvSpPr>
          <p:spPr>
            <a:xfrm rot="5400000">
              <a:off x="277537" y="3651208"/>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rot="5400000">
              <a:off x="241237" y="3990025"/>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p:cNvSpPr/>
            <p:nvPr/>
          </p:nvSpPr>
          <p:spPr>
            <a:xfrm rot="5400000">
              <a:off x="277537" y="3990025"/>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p:cNvSpPr/>
            <p:nvPr/>
          </p:nvSpPr>
          <p:spPr>
            <a:xfrm rot="5400000">
              <a:off x="241237" y="4328162"/>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p:cNvSpPr/>
            <p:nvPr/>
          </p:nvSpPr>
          <p:spPr>
            <a:xfrm rot="5400000">
              <a:off x="277537" y="4328162"/>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388338" y="29416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a:off x="388338" y="2560647"/>
              <a:ext cx="5542562" cy="583497"/>
              <a:chOff x="388338" y="764468"/>
              <a:chExt cx="8391988" cy="583497"/>
            </a:xfrm>
          </p:grpSpPr>
          <p:sp>
            <p:nvSpPr>
              <p:cNvPr id="67" name="Rectangle 66"/>
              <p:cNvSpPr/>
              <p:nvPr/>
            </p:nvSpPr>
            <p:spPr>
              <a:xfrm>
                <a:off x="403760" y="1041177"/>
                <a:ext cx="8295739"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67"/>
              <p:cNvSpPr/>
              <p:nvPr/>
            </p:nvSpPr>
            <p:spPr>
              <a:xfrm>
                <a:off x="388338" y="764468"/>
                <a:ext cx="8391988"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6" name="TextBox 45"/>
            <p:cNvSpPr txBox="1"/>
            <p:nvPr/>
          </p:nvSpPr>
          <p:spPr>
            <a:xfrm>
              <a:off x="447147" y="2793124"/>
              <a:ext cx="2157194" cy="323165"/>
            </a:xfrm>
            <a:prstGeom prst="rect">
              <a:avLst/>
            </a:prstGeom>
            <a:noFill/>
          </p:spPr>
          <p:txBody>
            <a:bodyPr wrap="none" rtlCol="0">
              <a:spAutoFit/>
            </a:bodyPr>
            <a:lstStyle/>
            <a:p>
              <a:r>
                <a:rPr lang="en-US" sz="1500" dirty="0"/>
                <a:t>What is Analysis dataset?</a:t>
              </a:r>
            </a:p>
          </p:txBody>
        </p:sp>
        <p:sp>
          <p:nvSpPr>
            <p:cNvPr id="47" name="TextBox 46"/>
            <p:cNvSpPr txBox="1"/>
            <p:nvPr/>
          </p:nvSpPr>
          <p:spPr>
            <a:xfrm>
              <a:off x="447147" y="3177345"/>
              <a:ext cx="2014719" cy="323165"/>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2400"/>
              </a:lvl1pPr>
            </a:lstStyle>
            <a:p>
              <a:pPr marL="0" indent="0">
                <a:buNone/>
              </a:pPr>
              <a:r>
                <a:rPr lang="en-US" sz="1500" dirty="0"/>
                <a:t>What is ADaM dataset?</a:t>
              </a:r>
            </a:p>
          </p:txBody>
        </p:sp>
        <p:grpSp>
          <p:nvGrpSpPr>
            <p:cNvPr id="51" name="Group 50"/>
            <p:cNvGrpSpPr/>
            <p:nvPr/>
          </p:nvGrpSpPr>
          <p:grpSpPr>
            <a:xfrm>
              <a:off x="271439" y="2876463"/>
              <a:ext cx="152984" cy="177088"/>
              <a:chOff x="339997" y="735725"/>
              <a:chExt cx="203726" cy="235825"/>
            </a:xfrm>
          </p:grpSpPr>
          <p:sp>
            <p:nvSpPr>
              <p:cNvPr id="52" name="Isosceles Triangle 51"/>
              <p:cNvSpPr/>
              <p:nvPr/>
            </p:nvSpPr>
            <p:spPr>
              <a:xfrm rot="5400000">
                <a:off x="299777" y="775945"/>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271439" y="3254292"/>
              <a:ext cx="152984" cy="177088"/>
              <a:chOff x="339999" y="735724"/>
              <a:chExt cx="203724" cy="235826"/>
            </a:xfrm>
          </p:grpSpPr>
          <p:sp>
            <p:nvSpPr>
              <p:cNvPr id="55" name="Isosceles Triangle 54"/>
              <p:cNvSpPr/>
              <p:nvPr/>
            </p:nvSpPr>
            <p:spPr>
              <a:xfrm rot="5400000">
                <a:off x="299779" y="775944"/>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 name="Pentagon 89"/>
          <p:cNvSpPr/>
          <p:nvPr/>
        </p:nvSpPr>
        <p:spPr>
          <a:xfrm>
            <a:off x="8501267" y="1787228"/>
            <a:ext cx="456240" cy="1455436"/>
          </a:xfrm>
          <a:prstGeom prst="homePlate">
            <a:avLst/>
          </a:prstGeom>
          <a:solidFill>
            <a:srgbClr val="595959">
              <a:alpha val="22000"/>
            </a:srgb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tx1"/>
                </a:solidFill>
              </a:rPr>
              <a:t>Traceability</a:t>
            </a:r>
          </a:p>
        </p:txBody>
      </p:sp>
      <p:sp>
        <p:nvSpPr>
          <p:cNvPr id="43" name="Rounded Rectangular Callout 42"/>
          <p:cNvSpPr/>
          <p:nvPr/>
        </p:nvSpPr>
        <p:spPr>
          <a:xfrm>
            <a:off x="8105702" y="1181601"/>
            <a:ext cx="899637" cy="539250"/>
          </a:xfrm>
          <a:prstGeom prst="wedgeRoundRectCallout">
            <a:avLst>
              <a:gd name="adj1" fmla="val -71070"/>
              <a:gd name="adj2" fmla="val 67954"/>
              <a:gd name="adj3" fmla="val 16667"/>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300" b="1" dirty="0">
                <a:solidFill>
                  <a:schemeClr val="bg1"/>
                </a:solidFill>
              </a:rPr>
              <a:t>Analysis dataset</a:t>
            </a:r>
          </a:p>
        </p:txBody>
      </p:sp>
      <p:sp>
        <p:nvSpPr>
          <p:cNvPr id="7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59529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6" y="919135"/>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normAutofit fontScale="90000"/>
          </a:bodyPr>
          <a:lstStyle/>
          <a:p>
            <a:r>
              <a:rPr lang="en-US" dirty="0"/>
              <a:t>ADSL : Subject-Level Analysis dataset</a:t>
            </a:r>
          </a:p>
        </p:txBody>
      </p:sp>
      <p:sp>
        <p:nvSpPr>
          <p:cNvPr id="2" name="Content Placeholder 1"/>
          <p:cNvSpPr>
            <a:spLocks noGrp="1"/>
          </p:cNvSpPr>
          <p:nvPr>
            <p:ph idx="1"/>
          </p:nvPr>
        </p:nvSpPr>
        <p:spPr>
          <a:xfrm>
            <a:off x="403761" y="979460"/>
            <a:ext cx="8511639" cy="2697191"/>
          </a:xfrm>
        </p:spPr>
        <p:txBody>
          <a:bodyPr/>
          <a:lstStyle/>
          <a:p>
            <a:pPr marL="231775" indent="0">
              <a:spcBef>
                <a:spcPts val="1200"/>
              </a:spcBef>
              <a:buNone/>
            </a:pPr>
            <a:r>
              <a:rPr lang="en-US" sz="1600" dirty="0"/>
              <a:t>Notes:</a:t>
            </a:r>
          </a:p>
          <a:p>
            <a:pPr marL="520700" lvl="1" indent="-177800">
              <a:spcBef>
                <a:spcPts val="600"/>
              </a:spcBef>
              <a:buFont typeface="Calibri" panose="020F0502020204030204" pitchFamily="34" charset="0"/>
              <a:buChar char="–"/>
            </a:pPr>
            <a:r>
              <a:rPr lang="en-US" sz="1600" dirty="0"/>
              <a:t>To create ADSL dataset, it is necessary to </a:t>
            </a:r>
            <a:r>
              <a:rPr lang="en-US" sz="1600" u="sng" dirty="0"/>
              <a:t>review</a:t>
            </a:r>
            <a:r>
              <a:rPr lang="en-US" sz="1600" dirty="0"/>
              <a:t> the following sections in </a:t>
            </a:r>
            <a:r>
              <a:rPr lang="en-US" sz="1600" u="sng" dirty="0"/>
              <a:t>SAP</a:t>
            </a:r>
            <a:r>
              <a:rPr lang="en-US" sz="1600" dirty="0"/>
              <a:t> to understand how the analysis was planned: Population definitions, Schedule of assessments, Definition of baseline values, Analysis covariates and Definition of prior/concurrent medications.</a:t>
            </a:r>
          </a:p>
          <a:p>
            <a:pPr marL="520700" lvl="1" indent="-177800">
              <a:spcBef>
                <a:spcPts val="600"/>
              </a:spcBef>
              <a:buFont typeface="Calibri" panose="020F0502020204030204" pitchFamily="34" charset="0"/>
              <a:buChar char="–"/>
            </a:pPr>
            <a:r>
              <a:rPr lang="en-US" sz="1600" dirty="0"/>
              <a:t>The Demographics Domain Model </a:t>
            </a:r>
            <a:r>
              <a:rPr lang="en-US" sz="1600" u="sng" dirty="0"/>
              <a:t>(DM)</a:t>
            </a:r>
            <a:r>
              <a:rPr lang="en-US" sz="1600" dirty="0"/>
              <a:t> and Exposure </a:t>
            </a:r>
            <a:r>
              <a:rPr lang="en-US" sz="1600" u="sng" dirty="0"/>
              <a:t>(EX)</a:t>
            </a:r>
            <a:r>
              <a:rPr lang="en-US" sz="1600" dirty="0"/>
              <a:t> domains from the SDTM model are typically required.</a:t>
            </a:r>
          </a:p>
          <a:p>
            <a:pPr marL="520700" lvl="1" indent="-177800">
              <a:spcBef>
                <a:spcPts val="600"/>
              </a:spcBef>
              <a:buFont typeface="Calibri" panose="020F0502020204030204" pitchFamily="34" charset="0"/>
              <a:buChar char="–"/>
            </a:pPr>
            <a:r>
              <a:rPr lang="en-US" sz="1600" dirty="0"/>
              <a:t>Screen Failures : Whether analysis datasets include data for subjects not analyzed (e.g., screen failures) is a sponsor decision and should be communicated with the reviewers or users of the data. If these data are included, they should be incorporated in the appropriate analysis datasets such as ADSL (as opposed to separate datasets for non-analyzed subjects) using appropriate flag variables to clearly differentiate these records. The metadata must specify that these data are included and how to distinguish them.</a:t>
            </a:r>
          </a:p>
        </p:txBody>
      </p:sp>
      <p:sp>
        <p:nvSpPr>
          <p:cNvPr id="6" name="Isosceles Triangle 5"/>
          <p:cNvSpPr/>
          <p:nvPr/>
        </p:nvSpPr>
        <p:spPr>
          <a:xfrm rot="5400000">
            <a:off x="366036" y="106275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06275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42197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Stored Data 12"/>
          <p:cNvSpPr/>
          <p:nvPr/>
        </p:nvSpPr>
        <p:spPr>
          <a:xfrm>
            <a:off x="979644" y="102235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Title 3"/>
          <p:cNvSpPr>
            <a:spLocks noGrp="1"/>
          </p:cNvSpPr>
          <p:nvPr>
            <p:ph type="title"/>
          </p:nvPr>
        </p:nvSpPr>
        <p:spPr/>
        <p:txBody>
          <a:bodyPr>
            <a:normAutofit fontScale="90000"/>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323975" y="892284"/>
            <a:ext cx="6496050" cy="4096419"/>
          </a:xfrm>
          <a:prstGeom prst="rect">
            <a:avLst/>
          </a:prstGeom>
          <a:noFill/>
          <a:ln>
            <a:noFill/>
          </a:ln>
        </p:spPr>
      </p:pic>
      <p:sp>
        <p:nvSpPr>
          <p:cNvPr id="7" name="Left Brace 6"/>
          <p:cNvSpPr/>
          <p:nvPr/>
        </p:nvSpPr>
        <p:spPr>
          <a:xfrm>
            <a:off x="1351774" y="1341602"/>
            <a:ext cx="165877" cy="582448"/>
          </a:xfrm>
          <a:prstGeom prst="leftBrace">
            <a:avLst>
              <a:gd name="adj1" fmla="val 4328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8" name="Left Brace 7"/>
          <p:cNvSpPr/>
          <p:nvPr/>
        </p:nvSpPr>
        <p:spPr>
          <a:xfrm>
            <a:off x="1357313" y="3324276"/>
            <a:ext cx="146890" cy="280934"/>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0" name="Rectangle 9"/>
          <p:cNvSpPr/>
          <p:nvPr/>
        </p:nvSpPr>
        <p:spPr>
          <a:xfrm>
            <a:off x="1053214" y="102235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sp>
        <p:nvSpPr>
          <p:cNvPr id="11" name="Left Brace 10"/>
          <p:cNvSpPr/>
          <p:nvPr/>
        </p:nvSpPr>
        <p:spPr>
          <a:xfrm>
            <a:off x="1357313" y="4198144"/>
            <a:ext cx="146890" cy="161925"/>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473321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280797" y="996098"/>
            <a:ext cx="6582409" cy="3963601"/>
          </a:xfrm>
          <a:prstGeom prst="rect">
            <a:avLst/>
          </a:prstGeom>
          <a:noFill/>
          <a:ln>
            <a:noFill/>
          </a:ln>
        </p:spPr>
      </p:pic>
      <p:sp>
        <p:nvSpPr>
          <p:cNvPr id="7" name="Left Brace 6"/>
          <p:cNvSpPr/>
          <p:nvPr/>
        </p:nvSpPr>
        <p:spPr>
          <a:xfrm>
            <a:off x="1115258" y="3498009"/>
            <a:ext cx="165538" cy="404860"/>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9" name="Line Callout 1 8"/>
          <p:cNvSpPr/>
          <p:nvPr/>
        </p:nvSpPr>
        <p:spPr>
          <a:xfrm>
            <a:off x="7964345" y="3813532"/>
            <a:ext cx="934346" cy="709448"/>
          </a:xfrm>
          <a:prstGeom prst="borderCallout1">
            <a:avLst>
              <a:gd name="adj1" fmla="val 18750"/>
              <a:gd name="adj2" fmla="val -8333"/>
              <a:gd name="adj3" fmla="val 54435"/>
              <a:gd name="adj4" fmla="val -19720"/>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TRTxxP variable</a:t>
            </a:r>
          </a:p>
        </p:txBody>
      </p:sp>
      <p:sp>
        <p:nvSpPr>
          <p:cNvPr id="10" name="Line Callout 1 9"/>
          <p:cNvSpPr/>
          <p:nvPr/>
        </p:nvSpPr>
        <p:spPr>
          <a:xfrm>
            <a:off x="7964345" y="1126578"/>
            <a:ext cx="895876" cy="1839311"/>
          </a:xfrm>
          <a:prstGeom prst="borderCallout1">
            <a:avLst>
              <a:gd name="adj1" fmla="val 18750"/>
              <a:gd name="adj2" fmla="val -8333"/>
              <a:gd name="adj3" fmla="val 27845"/>
              <a:gd name="adj4" fmla="val -21201"/>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population flag</a:t>
            </a:r>
          </a:p>
          <a:p>
            <a:endParaRPr lang="en-US" sz="1050" dirty="0">
              <a:solidFill>
                <a:schemeClr val="tx1"/>
              </a:solidFill>
            </a:endParaRPr>
          </a:p>
          <a:p>
            <a:r>
              <a:rPr lang="en-US" sz="1050" dirty="0">
                <a:solidFill>
                  <a:schemeClr val="tx1"/>
                </a:solidFill>
              </a:rPr>
              <a:t>All applicable subject-level population flags must be present</a:t>
            </a:r>
          </a:p>
        </p:txBody>
      </p:sp>
      <p:grpSp>
        <p:nvGrpSpPr>
          <p:cNvPr id="13" name="Group 12"/>
          <p:cNvGrpSpPr/>
          <p:nvPr/>
        </p:nvGrpSpPr>
        <p:grpSpPr>
          <a:xfrm>
            <a:off x="769954" y="1022351"/>
            <a:ext cx="460272" cy="3877440"/>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gr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87191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600200" y="967753"/>
            <a:ext cx="5943600" cy="3938870"/>
          </a:xfrm>
          <a:prstGeom prst="rect">
            <a:avLst/>
          </a:prstGeom>
          <a:noFill/>
          <a:ln>
            <a:noFill/>
          </a:ln>
        </p:spPr>
      </p:pic>
      <p:sp>
        <p:nvSpPr>
          <p:cNvPr id="7" name="Left Brace 6"/>
          <p:cNvSpPr/>
          <p:nvPr/>
        </p:nvSpPr>
        <p:spPr>
          <a:xfrm>
            <a:off x="1434662" y="1282701"/>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8" name="Group 7"/>
          <p:cNvGrpSpPr/>
          <p:nvPr/>
        </p:nvGrpSpPr>
        <p:grpSpPr>
          <a:xfrm>
            <a:off x="1040677" y="1223964"/>
            <a:ext cx="460272" cy="3675829"/>
            <a:chOff x="769954" y="736601"/>
            <a:chExt cx="460272" cy="3698766"/>
          </a:xfrm>
        </p:grpSpPr>
        <p:sp>
          <p:nvSpPr>
            <p:cNvPr id="9" name="Flowchart: Stored Data 8"/>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071065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191611" y="971551"/>
            <a:ext cx="6094701" cy="3987801"/>
          </a:xfrm>
          <a:prstGeom prst="rect">
            <a:avLst/>
          </a:prstGeom>
          <a:noFill/>
          <a:ln>
            <a:noFill/>
          </a:ln>
        </p:spPr>
      </p:pic>
      <p:sp>
        <p:nvSpPr>
          <p:cNvPr id="7" name="Rectangle 6"/>
          <p:cNvSpPr/>
          <p:nvPr/>
        </p:nvSpPr>
        <p:spPr>
          <a:xfrm>
            <a:off x="7483815" y="2926916"/>
            <a:ext cx="1115408" cy="1312479"/>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sz="1200" dirty="0">
                <a:solidFill>
                  <a:schemeClr val="tx1"/>
                </a:solidFill>
              </a:rPr>
              <a:t>Selected trial dates required in case of an investigational product</a:t>
            </a:r>
          </a:p>
        </p:txBody>
      </p:sp>
      <p:cxnSp>
        <p:nvCxnSpPr>
          <p:cNvPr id="8" name="Straight Arrow Connector 7"/>
          <p:cNvCxnSpPr/>
          <p:nvPr/>
        </p:nvCxnSpPr>
        <p:spPr>
          <a:xfrm>
            <a:off x="7235511" y="2749553"/>
            <a:ext cx="248307" cy="177362"/>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235511" y="4239395"/>
            <a:ext cx="248305" cy="165539"/>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3572251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ADSL : Subject-Level Analysis dataset</a:t>
            </a:r>
          </a:p>
        </p:txBody>
      </p:sp>
      <p:grpSp>
        <p:nvGrpSpPr>
          <p:cNvPr id="6" name="Group 5"/>
          <p:cNvGrpSpPr/>
          <p:nvPr/>
        </p:nvGrpSpPr>
        <p:grpSpPr>
          <a:xfrm>
            <a:off x="920750" y="984251"/>
            <a:ext cx="7302500" cy="3936257"/>
            <a:chOff x="638832" y="1024758"/>
            <a:chExt cx="9845236" cy="5574424"/>
          </a:xfrm>
        </p:grpSpPr>
        <p:pic>
          <p:nvPicPr>
            <p:cNvPr id="7" name="Picture 6"/>
            <p:cNvPicPr>
              <a:picLocks noChangeAspect="1"/>
            </p:cNvPicPr>
            <p:nvPr/>
          </p:nvPicPr>
          <p:blipFill>
            <a:blip r:embed="rId2"/>
            <a:stretch>
              <a:fillRect/>
            </a:stretch>
          </p:blipFill>
          <p:spPr>
            <a:xfrm>
              <a:off x="638832" y="1024758"/>
              <a:ext cx="9845236" cy="5155324"/>
            </a:xfrm>
            <a:prstGeom prst="rect">
              <a:avLst/>
            </a:prstGeom>
          </p:spPr>
        </p:pic>
        <p:pic>
          <p:nvPicPr>
            <p:cNvPr id="8" name="Picture 7"/>
            <p:cNvPicPr>
              <a:picLocks noChangeAspect="1"/>
            </p:cNvPicPr>
            <p:nvPr/>
          </p:nvPicPr>
          <p:blipFill>
            <a:blip r:embed="rId3"/>
            <a:stretch>
              <a:fillRect/>
            </a:stretch>
          </p:blipFill>
          <p:spPr>
            <a:xfrm>
              <a:off x="671006" y="6180082"/>
              <a:ext cx="9788932" cy="419100"/>
            </a:xfrm>
            <a:prstGeom prst="rect">
              <a:avLst/>
            </a:prstGeom>
          </p:spPr>
        </p:pic>
      </p:grpSp>
      <p:sp>
        <p:nvSpPr>
          <p:cNvPr id="9" name="Left Brace 8"/>
          <p:cNvSpPr/>
          <p:nvPr/>
        </p:nvSpPr>
        <p:spPr>
          <a:xfrm>
            <a:off x="710762" y="1270001"/>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10" name="Group 9"/>
          <p:cNvGrpSpPr/>
          <p:nvPr/>
        </p:nvGrpSpPr>
        <p:grpSpPr>
          <a:xfrm>
            <a:off x="316777" y="1211264"/>
            <a:ext cx="460272" cy="3675829"/>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926938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ADSL : Subject-Level Analysis dataset</a:t>
            </a:r>
          </a:p>
        </p:txBody>
      </p:sp>
      <p:grpSp>
        <p:nvGrpSpPr>
          <p:cNvPr id="5" name="Group 4"/>
          <p:cNvGrpSpPr/>
          <p:nvPr/>
        </p:nvGrpSpPr>
        <p:grpSpPr>
          <a:xfrm>
            <a:off x="420381" y="103888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Important Notes</a:t>
              </a:r>
            </a:p>
          </p:txBody>
        </p:sp>
      </p:grpSp>
      <p:sp>
        <p:nvSpPr>
          <p:cNvPr id="8" name="Rectangle 7"/>
          <p:cNvSpPr/>
          <p:nvPr/>
        </p:nvSpPr>
        <p:spPr>
          <a:xfrm>
            <a:off x="424981" y="1418816"/>
            <a:ext cx="8458889" cy="2893100"/>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dirty="0"/>
              <a:t>A set of timing variables can be included in ADSL only if the definitions are set fixed across the study</a:t>
            </a:r>
          </a:p>
          <a:p>
            <a:pPr marL="168275" indent="-168275">
              <a:spcBef>
                <a:spcPts val="600"/>
              </a:spcBef>
              <a:buClr>
                <a:srgbClr val="595959"/>
              </a:buClr>
              <a:buFont typeface="Wingdings" panose="05000000000000000000" pitchFamily="2" charset="2"/>
              <a:buChar char="§"/>
            </a:pPr>
            <a:r>
              <a:rPr lang="en-US" dirty="0"/>
              <a:t>Varying timepoint definitions for period start and stop even if required of safety or efficacy analysis should not be included</a:t>
            </a:r>
          </a:p>
          <a:p>
            <a:pPr marL="168275" indent="-168275">
              <a:spcBef>
                <a:spcPts val="600"/>
              </a:spcBef>
              <a:buClr>
                <a:srgbClr val="595959"/>
              </a:buClr>
              <a:buFont typeface="Wingdings" panose="05000000000000000000" pitchFamily="2" charset="2"/>
              <a:buChar char="§"/>
            </a:pPr>
            <a:r>
              <a:rPr lang="en-US" dirty="0"/>
              <a:t>Additional subject level subperiod, phase timing, trial experience variables can be added</a:t>
            </a:r>
          </a:p>
          <a:p>
            <a:pPr marL="168275" indent="-168275">
              <a:spcBef>
                <a:spcPts val="600"/>
              </a:spcBef>
              <a:buClr>
                <a:srgbClr val="595959"/>
              </a:buClr>
              <a:buFont typeface="Wingdings" panose="05000000000000000000" pitchFamily="2" charset="2"/>
              <a:buChar char="§"/>
            </a:pPr>
            <a:r>
              <a:rPr lang="en-US" dirty="0"/>
              <a:t>EPOCH variable becomes important to be retained in all ADaM datasets in case of submission</a:t>
            </a:r>
          </a:p>
          <a:p>
            <a:pPr>
              <a:spcBef>
                <a:spcPts val="600"/>
              </a:spcBef>
              <a:buClr>
                <a:srgbClr val="595959"/>
              </a:buClr>
            </a:pPr>
            <a:r>
              <a:rPr lang="en-US" dirty="0"/>
              <a:t>Refer ADaM Implementation Guide V1.1 for all the details</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64438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142181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BDS – Basic Data Structure</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1002284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BDS : Basic Data structure</a:t>
            </a:r>
          </a:p>
        </p:txBody>
      </p:sp>
      <p:sp>
        <p:nvSpPr>
          <p:cNvPr id="6" name="Content Placeholder 5"/>
          <p:cNvSpPr>
            <a:spLocks noGrp="1"/>
          </p:cNvSpPr>
          <p:nvPr>
            <p:ph idx="1"/>
          </p:nvPr>
        </p:nvSpPr>
        <p:spPr/>
        <p:txBody>
          <a:bodyPr/>
          <a:lstStyle/>
          <a:p>
            <a:r>
              <a:rPr lang="en-US" dirty="0"/>
              <a:t>BDS dataset contains </a:t>
            </a:r>
            <a:r>
              <a:rPr lang="en-US" u="sng" dirty="0"/>
              <a:t>one or more records per subject, per analysis parameter, per analysis timepoint (only if present)</a:t>
            </a:r>
          </a:p>
          <a:p>
            <a:r>
              <a:rPr lang="en-US" dirty="0"/>
              <a:t>Classification of variables in the BDS datasets</a:t>
            </a:r>
          </a:p>
          <a:p>
            <a:pPr lvl="1"/>
            <a:r>
              <a:rPr lang="en-US" dirty="0"/>
              <a:t>Subject Identifier variables</a:t>
            </a:r>
          </a:p>
          <a:p>
            <a:pPr lvl="1"/>
            <a:r>
              <a:rPr lang="en-US" dirty="0"/>
              <a:t>Treatment variables</a:t>
            </a:r>
          </a:p>
          <a:p>
            <a:pPr lvl="1"/>
            <a:r>
              <a:rPr lang="en-US" dirty="0"/>
              <a:t>Timing variables</a:t>
            </a:r>
          </a:p>
          <a:p>
            <a:pPr lvl="1"/>
            <a:r>
              <a:rPr lang="en-US" dirty="0"/>
              <a:t>Analysis Parameter variables</a:t>
            </a:r>
          </a:p>
          <a:p>
            <a:pPr lvl="1"/>
            <a:r>
              <a:rPr lang="en-US" dirty="0"/>
              <a:t>Analysis Descriptor variables</a:t>
            </a:r>
          </a:p>
          <a:p>
            <a:pPr lvl="1"/>
            <a:r>
              <a:rPr lang="en-US" dirty="0"/>
              <a:t>Indicator variables</a:t>
            </a:r>
          </a:p>
          <a:p>
            <a:pPr lvl="1"/>
            <a:r>
              <a:rPr lang="en-US" dirty="0"/>
              <a:t>Data point traceability variables</a:t>
            </a:r>
          </a:p>
          <a:p>
            <a:pPr lvl="1"/>
            <a:r>
              <a:rPr lang="en-US" dirty="0"/>
              <a:t>Analysis-Enabling </a:t>
            </a:r>
            <a:r>
              <a:rPr lang="en-US" dirty="0" smtClean="0"/>
              <a:t>variables</a:t>
            </a:r>
            <a:endParaRPr lang="en-US" dirty="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05963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91084"/>
            <a:ext cx="3096184" cy="535539"/>
          </a:xfrm>
        </p:spPr>
        <p:txBody>
          <a:bodyPr wrap="square">
            <a:noAutofit/>
          </a:bodyPr>
          <a:lstStyle/>
          <a:p>
            <a:r>
              <a:rPr lang="en-US" sz="2800" dirty="0">
                <a:solidFill>
                  <a:schemeClr val="bg1"/>
                </a:solidFill>
              </a:rPr>
              <a:t>Analysis Datasets</a:t>
            </a:r>
          </a:p>
        </p:txBody>
      </p:sp>
      <p:pic>
        <p:nvPicPr>
          <p:cNvPr id="6" name="Content Placeholder 11"/>
          <p:cNvPicPr>
            <a:picLocks noChangeAspect="1"/>
          </p:cNvPicPr>
          <p:nvPr/>
        </p:nvPicPr>
        <p:blipFill>
          <a:blip r:embed="rId3"/>
          <a:stretch>
            <a:fillRect/>
          </a:stretch>
        </p:blipFill>
        <p:spPr>
          <a:xfrm>
            <a:off x="621764" y="1145114"/>
            <a:ext cx="7839064" cy="4119024"/>
          </a:xfrm>
          <a:prstGeom prst="rect">
            <a:avLst/>
          </a:prstGeom>
          <a:noFill/>
          <a:ln>
            <a:noFill/>
          </a:ln>
        </p:spPr>
      </p:pic>
      <p:sp>
        <p:nvSpPr>
          <p:cNvPr id="7" name="TextBox 6"/>
          <p:cNvSpPr txBox="1"/>
          <p:nvPr/>
        </p:nvSpPr>
        <p:spPr>
          <a:xfrm>
            <a:off x="151402" y="5267277"/>
            <a:ext cx="3456395" cy="253916"/>
          </a:xfrm>
          <a:prstGeom prst="rect">
            <a:avLst/>
          </a:prstGeom>
          <a:noFill/>
        </p:spPr>
        <p:txBody>
          <a:bodyPr wrap="none" rtlCol="0">
            <a:spAutoFit/>
          </a:bodyPr>
          <a:lstStyle/>
          <a:p>
            <a:r>
              <a:rPr lang="en-US" sz="1050" dirty="0"/>
              <a:t>Picture courtesy ADaM Implementation guideline CDISC.org</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9575921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Relation between ADaM BDS and Mock up tables</a:t>
            </a:r>
          </a:p>
        </p:txBody>
      </p:sp>
      <p:sp>
        <p:nvSpPr>
          <p:cNvPr id="7" name="Freeform 6"/>
          <p:cNvSpPr/>
          <p:nvPr/>
        </p:nvSpPr>
        <p:spPr>
          <a:xfrm rot="5400000">
            <a:off x="4236225" y="-702357"/>
            <a:ext cx="544489" cy="416304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0 w 2010873"/>
              <a:gd name="connsiteY5"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873" h="804349">
                <a:moveTo>
                  <a:pt x="0" y="0"/>
                </a:moveTo>
                <a:lnTo>
                  <a:pt x="1608699" y="0"/>
                </a:lnTo>
                <a:lnTo>
                  <a:pt x="2010873" y="402175"/>
                </a:lnTo>
                <a:lnTo>
                  <a:pt x="1608699" y="804349"/>
                </a:lnTo>
                <a:lnTo>
                  <a:pt x="0" y="804349"/>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Statistical Analysis Plan (SAP)</a:t>
            </a:r>
          </a:p>
        </p:txBody>
      </p:sp>
      <p:sp>
        <p:nvSpPr>
          <p:cNvPr id="8" name="Freeform 7"/>
          <p:cNvSpPr/>
          <p:nvPr/>
        </p:nvSpPr>
        <p:spPr>
          <a:xfrm rot="5400000">
            <a:off x="4236225" y="-199496"/>
            <a:ext cx="544489" cy="4163045"/>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Mock shells for Tables, Listings and Figures</a:t>
            </a:r>
          </a:p>
        </p:txBody>
      </p:sp>
      <p:sp>
        <p:nvSpPr>
          <p:cNvPr id="9" name="Freeform 8"/>
          <p:cNvSpPr/>
          <p:nvPr/>
        </p:nvSpPr>
        <p:spPr>
          <a:xfrm rot="5400000">
            <a:off x="4236224" y="303367"/>
            <a:ext cx="544489" cy="416303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Annotation of Mock shells</a:t>
            </a:r>
          </a:p>
        </p:txBody>
      </p:sp>
      <p:sp>
        <p:nvSpPr>
          <p:cNvPr id="10" name="Freeform 9"/>
          <p:cNvSpPr/>
          <p:nvPr/>
        </p:nvSpPr>
        <p:spPr>
          <a:xfrm rot="5400000">
            <a:off x="4236224" y="80622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Specifications (Metadata) for SDTM and ADaM</a:t>
            </a:r>
          </a:p>
        </p:txBody>
      </p:sp>
      <p:sp>
        <p:nvSpPr>
          <p:cNvPr id="11" name="Freeform 10"/>
          <p:cNvSpPr/>
          <p:nvPr/>
        </p:nvSpPr>
        <p:spPr>
          <a:xfrm rot="5400000">
            <a:off x="4236224" y="130908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SDTM</a:t>
            </a:r>
          </a:p>
        </p:txBody>
      </p:sp>
      <p:sp>
        <p:nvSpPr>
          <p:cNvPr id="12" name="Freeform 11"/>
          <p:cNvSpPr/>
          <p:nvPr/>
        </p:nvSpPr>
        <p:spPr>
          <a:xfrm rot="5400000">
            <a:off x="4236224" y="181194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ADaM</a:t>
            </a:r>
          </a:p>
        </p:txBody>
      </p:sp>
      <p:sp>
        <p:nvSpPr>
          <p:cNvPr id="13" name="Freeform 12"/>
          <p:cNvSpPr/>
          <p:nvPr/>
        </p:nvSpPr>
        <p:spPr>
          <a:xfrm rot="5400000">
            <a:off x="4236224" y="2314807"/>
            <a:ext cx="544488"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TLF</a:t>
            </a:r>
          </a:p>
        </p:txBody>
      </p:sp>
      <p:sp>
        <p:nvSpPr>
          <p:cNvPr id="15" name="Down Arrow 14"/>
          <p:cNvSpPr/>
          <p:nvPr/>
        </p:nvSpPr>
        <p:spPr>
          <a:xfrm>
            <a:off x="1797268" y="1106920"/>
            <a:ext cx="593835" cy="3519606"/>
          </a:xfrm>
          <a:prstGeom prst="downArrow">
            <a:avLst>
              <a:gd name="adj1" fmla="val 50000"/>
              <a:gd name="adj2" fmla="val 45150"/>
            </a:avLst>
          </a:prstGeom>
          <a:solidFill>
            <a:srgbClr val="595959"/>
          </a:solidFill>
          <a:ln>
            <a:noFill/>
          </a:ln>
          <a:effectLst/>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b="1" dirty="0">
                <a:solidFill>
                  <a:schemeClr val="bg1"/>
                </a:solidFill>
              </a:rPr>
              <a:t>Process Flow</a:t>
            </a:r>
          </a:p>
        </p:txBody>
      </p:sp>
      <p:sp>
        <p:nvSpPr>
          <p:cNvPr id="18" name="Curved Left Arrow 17"/>
          <p:cNvSpPr/>
          <p:nvPr/>
        </p:nvSpPr>
        <p:spPr>
          <a:xfrm>
            <a:off x="6672144" y="2828115"/>
            <a:ext cx="557332" cy="1143811"/>
          </a:xfrm>
          <a:prstGeom prst="curvedLeftArrow">
            <a:avLst/>
          </a:prstGeom>
          <a:solidFill>
            <a:srgbClr val="595959"/>
          </a:solidFill>
          <a:ln>
            <a:noFill/>
          </a:ln>
          <a:effectLst>
            <a:innerShdw blurRad="63500" dist="50800" dir="18900000">
              <a:prstClr val="black">
                <a:alpha val="50000"/>
              </a:prstClr>
            </a:inn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chemeClr val="tx1"/>
              </a:solidFill>
            </a:endParaRPr>
          </a:p>
        </p:txBody>
      </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5044301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Mock shell</a:t>
            </a:r>
          </a:p>
        </p:txBody>
      </p:sp>
      <p:pic>
        <p:nvPicPr>
          <p:cNvPr id="5" name="Picture 4"/>
          <p:cNvPicPr>
            <a:picLocks noChangeAspect="1"/>
          </p:cNvPicPr>
          <p:nvPr/>
        </p:nvPicPr>
        <p:blipFill>
          <a:blip r:embed="rId3"/>
          <a:stretch>
            <a:fillRect/>
          </a:stretch>
        </p:blipFill>
        <p:spPr>
          <a:xfrm>
            <a:off x="296473" y="1420867"/>
            <a:ext cx="8551054" cy="2666914"/>
          </a:xfrm>
          <a:prstGeom prst="rect">
            <a:avLst/>
          </a:prstGeom>
          <a:noFill/>
          <a:ln>
            <a:noFill/>
          </a:ln>
        </p:spPr>
      </p:pic>
      <p:sp>
        <p:nvSpPr>
          <p:cNvPr id="26" name="Rectangle 25"/>
          <p:cNvSpPr/>
          <p:nvPr/>
        </p:nvSpPr>
        <p:spPr>
          <a:xfrm>
            <a:off x="6318031" y="958407"/>
            <a:ext cx="2731376" cy="1384995"/>
          </a:xfrm>
          <a:prstGeom prst="rect">
            <a:avLst/>
          </a:prstGeom>
          <a:solidFill>
            <a:srgbClr val="FDE1B9"/>
          </a:solidFill>
          <a:ln>
            <a:solidFill>
              <a:srgbClr val="FA9C12"/>
            </a:solidFill>
          </a:ln>
        </p:spPr>
        <p:txBody>
          <a:bodyPr wrap="square">
            <a:spAutoFit/>
          </a:bodyPr>
          <a:lstStyle/>
          <a:p>
            <a:r>
              <a:rPr lang="en-US" sz="1050" dirty="0">
                <a:latin typeface="Calibri" panose="020F0502020204030204" pitchFamily="34" charset="0"/>
                <a:ea typeface="Calibri" panose="020F0502020204030204" pitchFamily="34" charset="0"/>
                <a:cs typeface="Times New Roman" panose="02020603050405020304" pitchFamily="18" charset="0"/>
              </a:rPr>
              <a:t>Following variables will be needed to create this output:</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Population variable – SAFFL</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Laboratory Parameter – PARAMCD, PARAM</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Treatment variable – TRTAN, TRTA</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Baseline information – BASE</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Change information – CHG</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Postbaseline –  AVAL and AVISIT</a:t>
            </a:r>
          </a:p>
        </p:txBody>
      </p:sp>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94398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Annotated Mock </a:t>
            </a:r>
            <a:r>
              <a:rPr lang="en-US" dirty="0" smtClean="0"/>
              <a:t>Shell</a:t>
            </a:r>
            <a:endParaRPr lang="en-US" dirty="0"/>
          </a:p>
        </p:txBody>
      </p:sp>
      <p:pic>
        <p:nvPicPr>
          <p:cNvPr id="5" name="Picture 4"/>
          <p:cNvPicPr>
            <a:picLocks noChangeAspect="1"/>
          </p:cNvPicPr>
          <p:nvPr/>
        </p:nvPicPr>
        <p:blipFill>
          <a:blip r:embed="rId3"/>
          <a:stretch>
            <a:fillRect/>
          </a:stretch>
        </p:blipFill>
        <p:spPr>
          <a:xfrm>
            <a:off x="296473" y="1420867"/>
            <a:ext cx="8551054" cy="2666914"/>
          </a:xfrm>
          <a:prstGeom prst="rect">
            <a:avLst/>
          </a:prstGeom>
          <a:noFill/>
          <a:ln>
            <a:noFill/>
          </a:ln>
        </p:spPr>
      </p:pic>
      <p:sp>
        <p:nvSpPr>
          <p:cNvPr id="6" name="TextBox 5"/>
          <p:cNvSpPr txBox="1"/>
          <p:nvPr/>
        </p:nvSpPr>
        <p:spPr>
          <a:xfrm>
            <a:off x="6202581" y="1846489"/>
            <a:ext cx="1143000"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a:solidFill>
                  <a:schemeClr val="bg1"/>
                </a:solidFill>
              </a:rPr>
              <a:t>ADSL.SAFFL=‘Y’</a:t>
            </a:r>
          </a:p>
        </p:txBody>
      </p:sp>
      <p:cxnSp>
        <p:nvCxnSpPr>
          <p:cNvPr id="7" name="Straight Arrow Connector 6"/>
          <p:cNvCxnSpPr>
            <a:endCxn id="6" idx="1"/>
          </p:cNvCxnSpPr>
          <p:nvPr/>
        </p:nvCxnSpPr>
        <p:spPr>
          <a:xfrm flipV="1">
            <a:off x="5069385" y="1973448"/>
            <a:ext cx="1133196" cy="10576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38500" y="2015040"/>
            <a:ext cx="148885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ADLB.PARMCD=‘CREA’</a:t>
            </a:r>
          </a:p>
        </p:txBody>
      </p:sp>
      <p:cxnSp>
        <p:nvCxnSpPr>
          <p:cNvPr id="9" name="Straight Arrow Connector 8"/>
          <p:cNvCxnSpPr/>
          <p:nvPr/>
        </p:nvCxnSpPr>
        <p:spPr>
          <a:xfrm flipV="1">
            <a:off x="1609946" y="2170027"/>
            <a:ext cx="252968" cy="9893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0289" y="2404891"/>
            <a:ext cx="1014905"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a:solidFill>
                  <a:schemeClr val="bg1"/>
                </a:solidFill>
              </a:rPr>
              <a:t>ADSL.TRTAN</a:t>
            </a:r>
          </a:p>
        </p:txBody>
      </p:sp>
      <p:sp>
        <p:nvSpPr>
          <p:cNvPr id="11" name="TextBox 10"/>
          <p:cNvSpPr txBox="1"/>
          <p:nvPr/>
        </p:nvSpPr>
        <p:spPr>
          <a:xfrm>
            <a:off x="1398817" y="2398342"/>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ADLB.BASE</a:t>
            </a:r>
          </a:p>
        </p:txBody>
      </p:sp>
      <p:sp>
        <p:nvSpPr>
          <p:cNvPr id="12" name="TextBox 11"/>
          <p:cNvSpPr txBox="1"/>
          <p:nvPr/>
        </p:nvSpPr>
        <p:spPr>
          <a:xfrm>
            <a:off x="3996555" y="2170027"/>
            <a:ext cx="345264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ADLB.AVAL Where ADLB.AVISIT=‘ENDPOINT’</a:t>
            </a:r>
          </a:p>
        </p:txBody>
      </p:sp>
      <p:cxnSp>
        <p:nvCxnSpPr>
          <p:cNvPr id="13" name="Straight Arrow Connector 12"/>
          <p:cNvCxnSpPr/>
          <p:nvPr/>
        </p:nvCxnSpPr>
        <p:spPr>
          <a:xfrm flipV="1">
            <a:off x="5978201" y="2366799"/>
            <a:ext cx="75759" cy="16423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85852" y="2668334"/>
            <a:ext cx="90487" cy="112967"/>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369344" y="2554399"/>
            <a:ext cx="209854" cy="68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66027" y="2170830"/>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ADLB.CHG</a:t>
            </a:r>
          </a:p>
        </p:txBody>
      </p:sp>
      <p:cxnSp>
        <p:nvCxnSpPr>
          <p:cNvPr id="17" name="Straight Arrow Connector 16"/>
          <p:cNvCxnSpPr/>
          <p:nvPr/>
        </p:nvCxnSpPr>
        <p:spPr>
          <a:xfrm flipV="1">
            <a:off x="7874880" y="2294239"/>
            <a:ext cx="177358" cy="198683"/>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59005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a:t>
            </a:r>
            <a:r>
              <a:rPr lang="en-US" dirty="0" smtClean="0"/>
              <a:t>DLB </a:t>
            </a:r>
            <a:r>
              <a:rPr lang="en-US" dirty="0"/>
              <a:t>– BDS </a:t>
            </a:r>
            <a:r>
              <a:rPr lang="en-US" dirty="0" smtClean="0"/>
              <a:t>Structure</a:t>
            </a:r>
            <a:endParaRPr lang="en-US" dirty="0"/>
          </a:p>
        </p:txBody>
      </p:sp>
      <p:pic>
        <p:nvPicPr>
          <p:cNvPr id="5" name="Picture 4"/>
          <p:cNvPicPr>
            <a:picLocks noChangeAspect="1"/>
          </p:cNvPicPr>
          <p:nvPr/>
        </p:nvPicPr>
        <p:blipFill>
          <a:blip r:embed="rId2"/>
          <a:stretch>
            <a:fillRect/>
          </a:stretch>
        </p:blipFill>
        <p:spPr>
          <a:xfrm>
            <a:off x="1423715" y="1003698"/>
            <a:ext cx="6296573" cy="3913678"/>
          </a:xfrm>
          <a:prstGeom prst="rect">
            <a:avLst/>
          </a:prstGeom>
          <a:noFill/>
          <a:ln>
            <a:noFill/>
          </a:ln>
        </p:spPr>
      </p:pic>
      <p:sp>
        <p:nvSpPr>
          <p:cNvPr id="2" name="Oval 1"/>
          <p:cNvSpPr/>
          <p:nvPr/>
        </p:nvSpPr>
        <p:spPr>
          <a:xfrm>
            <a:off x="2115880" y="2816299"/>
            <a:ext cx="627321" cy="223284"/>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67024" y="3847658"/>
            <a:ext cx="850605" cy="988828"/>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15880" y="3177807"/>
            <a:ext cx="627321" cy="255182"/>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3 7"/>
          <p:cNvSpPr/>
          <p:nvPr/>
        </p:nvSpPr>
        <p:spPr>
          <a:xfrm>
            <a:off x="7857461" y="4304857"/>
            <a:ext cx="1057939" cy="414671"/>
          </a:xfrm>
          <a:prstGeom prst="borderCallout3">
            <a:avLst>
              <a:gd name="adj1" fmla="val 18750"/>
              <a:gd name="adj2" fmla="val -8333"/>
              <a:gd name="adj3" fmla="val 18750"/>
              <a:gd name="adj4" fmla="val -16667"/>
              <a:gd name="adj5" fmla="val 70230"/>
              <a:gd name="adj6" fmla="val -50678"/>
              <a:gd name="adj7" fmla="val 112963"/>
              <a:gd name="adj8" fmla="val -833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columns added</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0216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a:t>
            </a:r>
            <a:r>
              <a:rPr lang="en-US" dirty="0" smtClean="0"/>
              <a:t>DLB </a:t>
            </a:r>
            <a:r>
              <a:rPr lang="en-US" dirty="0"/>
              <a:t>– BDS </a:t>
            </a:r>
            <a:r>
              <a:rPr lang="en-US" dirty="0" smtClean="0"/>
              <a:t>Structure</a:t>
            </a:r>
            <a:endParaRPr lang="en-US" dirty="0"/>
          </a:p>
        </p:txBody>
      </p:sp>
      <p:pic>
        <p:nvPicPr>
          <p:cNvPr id="5" name="Picture 4"/>
          <p:cNvPicPr>
            <a:picLocks noChangeAspect="1"/>
          </p:cNvPicPr>
          <p:nvPr/>
        </p:nvPicPr>
        <p:blipFill>
          <a:blip r:embed="rId2"/>
          <a:stretch>
            <a:fillRect/>
          </a:stretch>
        </p:blipFill>
        <p:spPr>
          <a:xfrm>
            <a:off x="1201026" y="980046"/>
            <a:ext cx="6741948" cy="3887104"/>
          </a:xfrm>
          <a:prstGeom prst="rect">
            <a:avLst/>
          </a:prstGeom>
          <a:noFill/>
          <a:ln>
            <a:noFill/>
          </a:ln>
        </p:spPr>
      </p:pic>
      <p:sp>
        <p:nvSpPr>
          <p:cNvPr id="2" name="Oval 1"/>
          <p:cNvSpPr/>
          <p:nvPr/>
        </p:nvSpPr>
        <p:spPr>
          <a:xfrm>
            <a:off x="2009554" y="3549946"/>
            <a:ext cx="659219" cy="287079"/>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28660" y="2008225"/>
            <a:ext cx="1403498" cy="382773"/>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3 (Border and Accent Bar) 6"/>
          <p:cNvSpPr/>
          <p:nvPr/>
        </p:nvSpPr>
        <p:spPr>
          <a:xfrm>
            <a:off x="8133907" y="1731778"/>
            <a:ext cx="882503" cy="435935"/>
          </a:xfrm>
          <a:prstGeom prst="accentBorderCallout3">
            <a:avLst>
              <a:gd name="adj1" fmla="val 18750"/>
              <a:gd name="adj2" fmla="val -8333"/>
              <a:gd name="adj3" fmla="val 18750"/>
              <a:gd name="adj4" fmla="val -16667"/>
              <a:gd name="adj5" fmla="val 21951"/>
              <a:gd name="adj6" fmla="val -15462"/>
              <a:gd name="adj7" fmla="val 105645"/>
              <a:gd name="adj8" fmla="val -9026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row created</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1004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DLB </a:t>
            </a:r>
            <a:r>
              <a:rPr lang="en-US" dirty="0"/>
              <a:t>– BDS Data</a:t>
            </a:r>
          </a:p>
        </p:txBody>
      </p:sp>
      <p:graphicFrame>
        <p:nvGraphicFramePr>
          <p:cNvPr id="4" name="Table 3"/>
          <p:cNvGraphicFramePr>
            <a:graphicFrameLocks noGrp="1"/>
          </p:cNvGraphicFramePr>
          <p:nvPr>
            <p:extLst/>
          </p:nvPr>
        </p:nvGraphicFramePr>
        <p:xfrm>
          <a:off x="203200" y="1098550"/>
          <a:ext cx="8737600" cy="3012440"/>
        </p:xfrm>
        <a:graphic>
          <a:graphicData uri="http://schemas.openxmlformats.org/drawingml/2006/table">
            <a:tbl>
              <a:tblPr/>
              <a:tblGrid>
                <a:gridCol w="383540"/>
                <a:gridCol w="607060"/>
                <a:gridCol w="475541"/>
                <a:gridCol w="409658"/>
                <a:gridCol w="359401"/>
                <a:gridCol w="320040"/>
                <a:gridCol w="403860"/>
                <a:gridCol w="609600"/>
                <a:gridCol w="441960"/>
                <a:gridCol w="601980"/>
                <a:gridCol w="556260"/>
                <a:gridCol w="342900"/>
                <a:gridCol w="352425"/>
                <a:gridCol w="386715"/>
                <a:gridCol w="373380"/>
                <a:gridCol w="342900"/>
                <a:gridCol w="358140"/>
                <a:gridCol w="481965"/>
                <a:gridCol w="508635"/>
                <a:gridCol w="421640"/>
              </a:tblGrid>
              <a:tr h="330200">
                <a:tc>
                  <a:txBody>
                    <a:bodyPr/>
                    <a:lstStyle/>
                    <a:p>
                      <a:pPr algn="ctr" fontAlgn="b"/>
                      <a:r>
                        <a:rPr lang="en-US" sz="800" b="1" i="0" u="none" strike="noStrike" dirty="0">
                          <a:solidFill>
                            <a:schemeClr val="bg1"/>
                          </a:solidFill>
                          <a:effectLst/>
                          <a:latin typeface="Calibri" panose="020F0502020204030204" pitchFamily="34" charset="0"/>
                        </a:rPr>
                        <a:t>STUDY</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ADDOMAIN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USUBJID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SITEID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PARAMCD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AVAL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BASE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CHG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DTYPE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SAFFL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ABLFL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SRCDOM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SRCVAR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SRCSEQ</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PRE-SCREENING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AVG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4.3333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-7.667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ENDPOINT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99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LOCF</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bl>
          </a:graphicData>
        </a:graphic>
      </p:graphicFrame>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5495009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Summary of Key BDS parameters</a:t>
            </a:r>
          </a:p>
        </p:txBody>
      </p:sp>
      <p:grpSp>
        <p:nvGrpSpPr>
          <p:cNvPr id="5" name="Group 4"/>
          <p:cNvGrpSpPr/>
          <p:nvPr/>
        </p:nvGrpSpPr>
        <p:grpSpPr>
          <a:xfrm>
            <a:off x="420381" y="103888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Parameter (PARAM) and Parameter Code (PARAMCD)</a:t>
              </a:r>
            </a:p>
          </p:txBody>
        </p:sp>
      </p:grpSp>
      <p:sp>
        <p:nvSpPr>
          <p:cNvPr id="8" name="Rectangle 7"/>
          <p:cNvSpPr/>
          <p:nvPr/>
        </p:nvSpPr>
        <p:spPr>
          <a:xfrm>
            <a:off x="424981" y="1418817"/>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 describes, and must uniquely and sufficiently identify, the contents of the relevant analysis value variable AVAL or AVALC. PARAMCD is the code for PARAM is map one to one</a:t>
            </a:r>
          </a:p>
        </p:txBody>
      </p:sp>
      <p:grpSp>
        <p:nvGrpSpPr>
          <p:cNvPr id="9" name="Group 8"/>
          <p:cNvGrpSpPr/>
          <p:nvPr/>
        </p:nvGrpSpPr>
        <p:grpSpPr>
          <a:xfrm>
            <a:off x="420381" y="2058390"/>
            <a:ext cx="4246212"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Differences between PARAM and SDTM xxTEST </a:t>
              </a:r>
              <a:endParaRPr lang="pt-BR" b="1" dirty="0">
                <a:solidFill>
                  <a:schemeClr val="bg1"/>
                </a:solidFill>
              </a:endParaRPr>
            </a:p>
          </p:txBody>
        </p:sp>
      </p:grpSp>
      <p:sp>
        <p:nvSpPr>
          <p:cNvPr id="12" name="Rectangle 11"/>
          <p:cNvSpPr/>
          <p:nvPr/>
        </p:nvSpPr>
        <p:spPr>
          <a:xfrm>
            <a:off x="424981" y="2438320"/>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SDTM xxTEST is designed to work in conjunction with other variables called qualifiers in order to describe the collected result and PARAM is the only variable that describes AVAL or AVALC, qualifiers are not allowed.</a:t>
            </a:r>
          </a:p>
        </p:txBody>
      </p:sp>
      <p:grpSp>
        <p:nvGrpSpPr>
          <p:cNvPr id="13" name="Group 12"/>
          <p:cNvGrpSpPr/>
          <p:nvPr/>
        </p:nvGrpSpPr>
        <p:grpSpPr>
          <a:xfrm>
            <a:off x="420381" y="3067383"/>
            <a:ext cx="4246212"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Category (PARCATy)</a:t>
              </a:r>
            </a:p>
          </p:txBody>
        </p:sp>
      </p:grpSp>
      <p:sp>
        <p:nvSpPr>
          <p:cNvPr id="16" name="Rectangle 15"/>
          <p:cNvSpPr/>
          <p:nvPr/>
        </p:nvSpPr>
        <p:spPr>
          <a:xfrm>
            <a:off x="424981" y="3447312"/>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PARCATy is used to group parameters into categories</a:t>
            </a:r>
          </a:p>
        </p:txBody>
      </p:sp>
      <p:grpSp>
        <p:nvGrpSpPr>
          <p:cNvPr id="17" name="Group 16"/>
          <p:cNvGrpSpPr/>
          <p:nvPr/>
        </p:nvGrpSpPr>
        <p:grpSpPr>
          <a:xfrm>
            <a:off x="420381" y="3950251"/>
            <a:ext cx="4246212"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Type (PARAMTYP)</a:t>
              </a:r>
            </a:p>
          </p:txBody>
        </p:sp>
      </p:grpSp>
      <p:sp>
        <p:nvSpPr>
          <p:cNvPr id="20" name="Rectangle 19"/>
          <p:cNvSpPr/>
          <p:nvPr/>
        </p:nvSpPr>
        <p:spPr>
          <a:xfrm>
            <a:off x="424981" y="4330181"/>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Parameter Type (PARAMTYP)  flags "derived" parameters ; often misleading when used with DTYPE and will be retired in the next version</a:t>
            </a:r>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105029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Summary of Key BDS parameters</a:t>
            </a:r>
          </a:p>
        </p:txBody>
      </p:sp>
      <p:grpSp>
        <p:nvGrpSpPr>
          <p:cNvPr id="5" name="Group 4"/>
          <p:cNvGrpSpPr/>
          <p:nvPr/>
        </p:nvGrpSpPr>
        <p:grpSpPr>
          <a:xfrm>
            <a:off x="420381" y="103888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Derivation Type (DTYPE)</a:t>
              </a:r>
            </a:p>
          </p:txBody>
        </p:sp>
      </p:grpSp>
      <p:sp>
        <p:nvSpPr>
          <p:cNvPr id="8" name="Rectangle 7"/>
          <p:cNvSpPr/>
          <p:nvPr/>
        </p:nvSpPr>
        <p:spPr>
          <a:xfrm>
            <a:off x="424981" y="1418817"/>
            <a:ext cx="8458889" cy="692497"/>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DTYPE serves two functions: when populated on a given record, </a:t>
            </a:r>
          </a:p>
          <a:p>
            <a:pPr lvl="1">
              <a:buClr>
                <a:srgbClr val="595959"/>
              </a:buClr>
            </a:pPr>
            <a:r>
              <a:rPr lang="en-US" sz="1300" dirty="0"/>
              <a:t>(1) it indicates that </a:t>
            </a:r>
            <a:r>
              <a:rPr lang="en-US" sz="1300" u="sng" dirty="0"/>
              <a:t>the record is derived </a:t>
            </a:r>
            <a:r>
              <a:rPr lang="en-US" sz="1300" dirty="0"/>
              <a:t>from other records within the same parameter and </a:t>
            </a:r>
          </a:p>
          <a:p>
            <a:pPr lvl="1">
              <a:buClr>
                <a:srgbClr val="595959"/>
              </a:buClr>
            </a:pPr>
            <a:r>
              <a:rPr lang="en-US" sz="1300" dirty="0"/>
              <a:t>(2) it </a:t>
            </a:r>
            <a:r>
              <a:rPr lang="en-US" sz="1300" u="sng" dirty="0"/>
              <a:t>identifies the algorithm </a:t>
            </a:r>
            <a:r>
              <a:rPr lang="en-US" sz="1300" dirty="0"/>
              <a:t>used to derive the analysis value (AVAL or AVALC) on the record </a:t>
            </a:r>
          </a:p>
        </p:txBody>
      </p:sp>
      <p:grpSp>
        <p:nvGrpSpPr>
          <p:cNvPr id="9" name="Group 8"/>
          <p:cNvGrpSpPr/>
          <p:nvPr/>
        </p:nvGrpSpPr>
        <p:grpSpPr>
          <a:xfrm>
            <a:off x="420381" y="2110940"/>
            <a:ext cx="4246212"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Type (BASETYPE)</a:t>
              </a:r>
            </a:p>
          </p:txBody>
        </p:sp>
      </p:grpSp>
      <p:sp>
        <p:nvSpPr>
          <p:cNvPr id="12" name="Rectangle 11"/>
          <p:cNvSpPr/>
          <p:nvPr/>
        </p:nvSpPr>
        <p:spPr>
          <a:xfrm>
            <a:off x="424981" y="2490870"/>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BASETYPE refers to a definition of baseline that characterizes the value of BASE on that row in case of multiple baseline definition</a:t>
            </a:r>
          </a:p>
        </p:txBody>
      </p:sp>
      <p:grpSp>
        <p:nvGrpSpPr>
          <p:cNvPr id="13" name="Group 12"/>
          <p:cNvGrpSpPr/>
          <p:nvPr/>
        </p:nvGrpSpPr>
        <p:grpSpPr>
          <a:xfrm>
            <a:off x="420381" y="3014833"/>
            <a:ext cx="4246212"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Record Flag (ABLFL)</a:t>
              </a:r>
            </a:p>
          </p:txBody>
        </p:sp>
      </p:grpSp>
      <p:sp>
        <p:nvSpPr>
          <p:cNvPr id="16" name="Rectangle 15"/>
          <p:cNvSpPr/>
          <p:nvPr/>
        </p:nvSpPr>
        <p:spPr>
          <a:xfrm>
            <a:off x="424981" y="3394763"/>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Baseline flag ABLFL must be set to "Y" on the row whose analysis value AVAL is used to populate BASE for that parameter and subject</a:t>
            </a:r>
          </a:p>
        </p:txBody>
      </p:sp>
      <p:grpSp>
        <p:nvGrpSpPr>
          <p:cNvPr id="17" name="Group 16"/>
          <p:cNvGrpSpPr/>
          <p:nvPr/>
        </p:nvGrpSpPr>
        <p:grpSpPr>
          <a:xfrm>
            <a:off x="420381" y="3950251"/>
            <a:ext cx="4246212"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Analysis Visit (AVISIT)</a:t>
              </a:r>
            </a:p>
          </p:txBody>
        </p:sp>
      </p:grpSp>
      <p:sp>
        <p:nvSpPr>
          <p:cNvPr id="20" name="Rectangle 19"/>
          <p:cNvSpPr/>
          <p:nvPr/>
        </p:nvSpPr>
        <p:spPr>
          <a:xfrm>
            <a:off x="424981" y="4330180"/>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Analysis visit AVISIT is used to describe the analysis visit or conceptual timepoint characterizing the row</a:t>
            </a:r>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141832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21"/>
          <p:cNvGrpSpPr/>
          <p:nvPr/>
        </p:nvGrpSpPr>
        <p:grpSpPr>
          <a:xfrm>
            <a:off x="428626" y="2338364"/>
            <a:ext cx="8677275" cy="583497"/>
            <a:chOff x="822783" y="1771650"/>
            <a:chExt cx="4905565" cy="923925"/>
          </a:xfrm>
        </p:grpSpPr>
        <p:sp>
          <p:nvSpPr>
            <p:cNvPr id="48" name="Rectangle 4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 name="Group 421"/>
          <p:cNvGrpSpPr/>
          <p:nvPr/>
        </p:nvGrpSpPr>
        <p:grpSpPr>
          <a:xfrm>
            <a:off x="428626" y="1434474"/>
            <a:ext cx="8677275" cy="583497"/>
            <a:chOff x="822783" y="1771650"/>
            <a:chExt cx="4905565" cy="923925"/>
          </a:xfrm>
        </p:grpSpPr>
        <p:sp>
          <p:nvSpPr>
            <p:cNvPr id="25" name="Rectangle 24"/>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Title 2"/>
          <p:cNvSpPr>
            <a:spLocks noGrp="1"/>
          </p:cNvSpPr>
          <p:nvPr>
            <p:ph type="title"/>
          </p:nvPr>
        </p:nvSpPr>
        <p:spPr/>
        <p:txBody>
          <a:bodyPr>
            <a:normAutofit fontScale="90000"/>
          </a:bodyPr>
          <a:lstStyle/>
          <a:p>
            <a:r>
              <a:rPr lang="en-US" dirty="0"/>
              <a:t>Summary of Key BDS parameters</a:t>
            </a:r>
          </a:p>
        </p:txBody>
      </p:sp>
      <p:grpSp>
        <p:nvGrpSpPr>
          <p:cNvPr id="5" name="Group 4"/>
          <p:cNvGrpSpPr/>
          <p:nvPr/>
        </p:nvGrpSpPr>
        <p:grpSpPr>
          <a:xfrm>
            <a:off x="420381" y="103888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BDS Population Flags</a:t>
              </a:r>
            </a:p>
          </p:txBody>
        </p:sp>
      </p:grpSp>
      <p:sp>
        <p:nvSpPr>
          <p:cNvPr id="30" name="Content Placeholder 1"/>
          <p:cNvSpPr txBox="1">
            <a:spLocks/>
          </p:cNvSpPr>
          <p:nvPr/>
        </p:nvSpPr>
        <p:spPr>
          <a:xfrm>
            <a:off x="403761" y="1502355"/>
            <a:ext cx="8511639" cy="212568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1775" indent="0">
              <a:spcBef>
                <a:spcPts val="1200"/>
              </a:spcBef>
              <a:buNone/>
            </a:pPr>
            <a:r>
              <a:rPr lang="en-US" sz="1300" dirty="0"/>
              <a:t>Subject-Level Population Flags: Subject-level population flags are contained in ADSL, and can be copied to BDS datasets. </a:t>
            </a:r>
          </a:p>
          <a:p>
            <a:pPr marL="231775" indent="0">
              <a:spcBef>
                <a:spcPts val="0"/>
              </a:spcBef>
              <a:buNone/>
            </a:pPr>
            <a:r>
              <a:rPr lang="en-US" sz="1300" dirty="0"/>
              <a:t>e.g.: ITTFL</a:t>
            </a:r>
          </a:p>
          <a:p>
            <a:pPr marL="231775" indent="0">
              <a:spcBef>
                <a:spcPts val="1200"/>
              </a:spcBef>
              <a:buNone/>
            </a:pPr>
            <a:r>
              <a:rPr lang="en-US" sz="1300" dirty="0"/>
              <a:t>Record-Level Population Flags: Record-level population flag variable names end in </a:t>
            </a:r>
            <a:r>
              <a:rPr lang="en-US" sz="1300" u="sng" dirty="0"/>
              <a:t>RFL</a:t>
            </a:r>
            <a:r>
              <a:rPr lang="en-US" sz="1300" dirty="0"/>
              <a:t> . A record-level flag is useful when there are reasons for excluding some records within subject and parameter from the analysis. </a:t>
            </a:r>
          </a:p>
          <a:p>
            <a:pPr marL="231775" indent="0">
              <a:spcBef>
                <a:spcPts val="1200"/>
              </a:spcBef>
              <a:buNone/>
            </a:pPr>
            <a:r>
              <a:rPr lang="en-US" sz="1300" dirty="0"/>
              <a:t>e.g.: PPROTRFL="Y"</a:t>
            </a:r>
          </a:p>
          <a:p>
            <a:pPr marL="231775" indent="0">
              <a:spcBef>
                <a:spcPts val="1200"/>
              </a:spcBef>
              <a:buNone/>
            </a:pPr>
            <a:r>
              <a:rPr lang="en-US" sz="1300" dirty="0"/>
              <a:t>Parameter-Level Population Flags: Parameter-level population flag variable names end in </a:t>
            </a:r>
            <a:r>
              <a:rPr lang="en-US" sz="1300" u="sng" dirty="0"/>
              <a:t>PFL</a:t>
            </a:r>
            <a:r>
              <a:rPr lang="en-US" sz="1300" dirty="0"/>
              <a:t>. A parameter-level flag is useful when observed data influence whether or not a subject is considered to be in a population for reporting purposes.</a:t>
            </a:r>
          </a:p>
          <a:p>
            <a:pPr marL="231775" indent="0">
              <a:spcBef>
                <a:spcPts val="1200"/>
              </a:spcBef>
              <a:buNone/>
            </a:pPr>
            <a:r>
              <a:rPr lang="en-US" sz="1300" dirty="0"/>
              <a:t>e.g.: for the analysis of a given parameter, a subject is included in the analysis if </a:t>
            </a:r>
          </a:p>
          <a:p>
            <a:pPr marL="531813" lvl="1" indent="0">
              <a:spcBef>
                <a:spcPts val="0"/>
              </a:spcBef>
              <a:buClr>
                <a:schemeClr val="bg2"/>
              </a:buClr>
              <a:buNone/>
            </a:pPr>
            <a:r>
              <a:rPr lang="en-US" sz="1300" dirty="0"/>
              <a:t>(1) the subject is a member of the ITT population, and </a:t>
            </a:r>
          </a:p>
          <a:p>
            <a:pPr marL="531813" lvl="1" indent="0">
              <a:spcBef>
                <a:spcPts val="0"/>
              </a:spcBef>
              <a:buClr>
                <a:schemeClr val="bg2"/>
              </a:buClr>
              <a:buNone/>
            </a:pPr>
            <a:r>
              <a:rPr lang="en-US" sz="1300" dirty="0"/>
              <a:t>(2) for the given parameter, the subject has a non-missing baseline value (BASE) and at least one non-missing post-baseline value of AVAL. For the subjects who meet both conditions, the parameter-level Full Analysis Set population flag FASPFL is set to "Y" on all rows for the parameter </a:t>
            </a:r>
          </a:p>
        </p:txBody>
      </p:sp>
      <p:grpSp>
        <p:nvGrpSpPr>
          <p:cNvPr id="31" name="Group 30"/>
          <p:cNvGrpSpPr/>
          <p:nvPr/>
        </p:nvGrpSpPr>
        <p:grpSpPr>
          <a:xfrm>
            <a:off x="396810" y="1544370"/>
            <a:ext cx="159690" cy="180440"/>
            <a:chOff x="396810" y="746235"/>
            <a:chExt cx="159690" cy="180440"/>
          </a:xfrm>
        </p:grpSpPr>
        <p:sp>
          <p:nvSpPr>
            <p:cNvPr id="32" name="Isosceles Triangle 31"/>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396810" y="2109526"/>
            <a:ext cx="159690" cy="180440"/>
            <a:chOff x="396810" y="746235"/>
            <a:chExt cx="159690" cy="180440"/>
          </a:xfrm>
        </p:grpSpPr>
        <p:sp>
          <p:nvSpPr>
            <p:cNvPr id="38" name="Isosceles Triangle 3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3002903"/>
            <a:ext cx="159690" cy="180440"/>
            <a:chOff x="396810" y="746235"/>
            <a:chExt cx="159690" cy="180440"/>
          </a:xfrm>
        </p:grpSpPr>
        <p:sp>
          <p:nvSpPr>
            <p:cNvPr id="51" name="Isosceles Triangle 5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0072087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601135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21"/>
          <p:cNvGrpSpPr/>
          <p:nvPr/>
        </p:nvGrpSpPr>
        <p:grpSpPr>
          <a:xfrm>
            <a:off x="428626" y="3257275"/>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6" y="2821847"/>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6" y="2433056"/>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6" y="1792639"/>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a:xfrm>
            <a:off x="0" y="457088"/>
            <a:ext cx="3636579" cy="535539"/>
          </a:xfrm>
        </p:spPr>
        <p:txBody>
          <a:bodyPr wrap="square">
            <a:noAutofit/>
          </a:bodyPr>
          <a:lstStyle/>
          <a:p>
            <a:r>
              <a:rPr lang="en-US" sz="2800" dirty="0">
                <a:solidFill>
                  <a:schemeClr val="bg1"/>
                </a:solidFill>
              </a:rPr>
              <a:t>ADaM Data Structures</a:t>
            </a:r>
          </a:p>
        </p:txBody>
      </p:sp>
      <p:sp>
        <p:nvSpPr>
          <p:cNvPr id="2" name="Content Placeholder 1"/>
          <p:cNvSpPr>
            <a:spLocks noGrp="1"/>
          </p:cNvSpPr>
          <p:nvPr>
            <p:ph idx="1"/>
          </p:nvPr>
        </p:nvSpPr>
        <p:spPr>
          <a:xfrm>
            <a:off x="403761" y="1515487"/>
            <a:ext cx="8511639" cy="2697191"/>
          </a:xfrm>
        </p:spPr>
        <p:txBody>
          <a:bodyPr/>
          <a:lstStyle/>
          <a:p>
            <a:pPr marL="231775" indent="0">
              <a:spcBef>
                <a:spcPts val="1200"/>
              </a:spcBef>
              <a:buNone/>
            </a:pPr>
            <a:r>
              <a:rPr lang="en-US" sz="1600" u="sng" dirty="0"/>
              <a:t>Clear and Unambiguous </a:t>
            </a:r>
            <a:r>
              <a:rPr lang="en-US" sz="1600" dirty="0"/>
              <a:t>connect between the Analysis datasets and associated Metadata supporting the statistical analyses performed in a clinical study – communicate the content and source of the datasets</a:t>
            </a:r>
          </a:p>
          <a:p>
            <a:pPr marL="231775" indent="0">
              <a:spcBef>
                <a:spcPts val="1200"/>
              </a:spcBef>
              <a:buNone/>
            </a:pPr>
            <a:r>
              <a:rPr lang="en-US" sz="1600" dirty="0"/>
              <a:t>Provide </a:t>
            </a:r>
            <a:r>
              <a:rPr lang="en-US" sz="1600" u="sng" dirty="0"/>
              <a:t>Traceability</a:t>
            </a:r>
            <a:r>
              <a:rPr lang="en-US" sz="1600" dirty="0"/>
              <a:t> – data’s lineage or relationship between analysis value and its predecessor (derived, imputed)</a:t>
            </a:r>
          </a:p>
          <a:p>
            <a:pPr marL="231775" indent="0">
              <a:spcBef>
                <a:spcPts val="1200"/>
              </a:spcBef>
              <a:buNone/>
            </a:pPr>
            <a:r>
              <a:rPr lang="en-US" sz="1600" u="sng" dirty="0"/>
              <a:t>Readily usable </a:t>
            </a:r>
            <a:r>
              <a:rPr lang="en-US" sz="1600" dirty="0"/>
              <a:t>with commonly available software tools</a:t>
            </a:r>
          </a:p>
          <a:p>
            <a:pPr marL="231775" indent="0">
              <a:spcBef>
                <a:spcPts val="1200"/>
              </a:spcBef>
              <a:buNone/>
            </a:pPr>
            <a:r>
              <a:rPr lang="en-US" sz="1600" u="sng" dirty="0"/>
              <a:t>Ease to perform statistical analysis </a:t>
            </a:r>
            <a:r>
              <a:rPr lang="en-US" sz="1600" dirty="0"/>
              <a:t>with minimal programming – one proc away</a:t>
            </a:r>
          </a:p>
          <a:p>
            <a:pPr marL="231775" indent="0">
              <a:spcBef>
                <a:spcPts val="1200"/>
              </a:spcBef>
              <a:buNone/>
            </a:pPr>
            <a:r>
              <a:rPr lang="en-US" sz="1600" dirty="0"/>
              <a:t>Ease </a:t>
            </a:r>
            <a:r>
              <a:rPr lang="en-US" sz="1600" u="sng" dirty="0"/>
              <a:t>data review and re-creation </a:t>
            </a:r>
            <a:r>
              <a:rPr lang="en-US" sz="1600" dirty="0"/>
              <a:t>of specific statistical Analysis</a:t>
            </a:r>
          </a:p>
        </p:txBody>
      </p:sp>
      <p:sp>
        <p:nvSpPr>
          <p:cNvPr id="6" name="Isosceles Triangle 5"/>
          <p:cNvSpPr/>
          <p:nvPr/>
        </p:nvSpPr>
        <p:spPr>
          <a:xfrm rot="5400000">
            <a:off x="366036" y="160929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160929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253412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253412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3143270"/>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3143270"/>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355012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355012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5400000">
            <a:off x="366036" y="392477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392477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950724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ADaM variable rules</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2002058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Rules </a:t>
            </a:r>
            <a:r>
              <a:rPr lang="en-US" dirty="0"/>
              <a:t>for creation of rows and columns in </a:t>
            </a:r>
            <a:r>
              <a:rPr lang="en-US" dirty="0" smtClean="0"/>
              <a:t>ADaM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198" t="7825" r="10799" b="17352"/>
          <a:stretch>
            <a:fillRect/>
          </a:stretch>
        </p:blipFill>
        <p:spPr bwMode="auto">
          <a:xfrm>
            <a:off x="3972912" y="1080692"/>
            <a:ext cx="4966137" cy="3737206"/>
          </a:xfrm>
          <a:prstGeom prst="rect">
            <a:avLst/>
          </a:prstGeom>
          <a:noFill/>
          <a:ln>
            <a:noFill/>
          </a:ln>
          <a:effectLst/>
          <a:extLst>
            <a:ext uri="{909E8E84-426E-40DD-AFC4-6F175D3DCCD1}">
              <a14:hiddenFill xmlns:a14="http://schemas.microsoft.com/office/drawing/2010/main">
                <a:blipFill dpi="0" rotWithShape="0">
                  <a:blip/>
                  <a:srcRect l="18198" t="7825" r="10799" b="17352"/>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p:cNvSpPr/>
          <p:nvPr/>
        </p:nvSpPr>
        <p:spPr>
          <a:xfrm>
            <a:off x="7993119" y="3103399"/>
            <a:ext cx="945931" cy="390197"/>
          </a:xfrm>
          <a:prstGeom prst="ellipse">
            <a:avLst/>
          </a:prstGeom>
          <a:noFill/>
          <a:ln>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Text Box 2"/>
          <p:cNvSpPr txBox="1">
            <a:spLocks noChangeArrowheads="1"/>
          </p:cNvSpPr>
          <p:nvPr/>
        </p:nvSpPr>
        <p:spPr bwMode="auto">
          <a:xfrm>
            <a:off x="141891" y="1469631"/>
            <a:ext cx="3831020" cy="280392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000" b="1" u="sng" dirty="0">
                <a:solidFill>
                  <a:srgbClr val="000000"/>
                </a:solidFill>
              </a:rPr>
              <a:t>Rule 1</a:t>
            </a:r>
            <a:r>
              <a:rPr lang="en-US" altLang="en-US" sz="2400" b="1" dirty="0">
                <a:solidFill>
                  <a:srgbClr val="000000"/>
                </a:solidFill>
              </a:rPr>
              <a:t> </a:t>
            </a:r>
            <a:r>
              <a:rPr lang="en-US" altLang="en-US" sz="1800" dirty="0"/>
              <a:t>: </a:t>
            </a:r>
          </a:p>
          <a:p>
            <a:pPr marL="0" lvl="1" indent="0">
              <a:buNone/>
            </a:pPr>
            <a:r>
              <a:rPr lang="en-US" altLang="en-US" sz="1500" dirty="0"/>
              <a:t>A parameter-invariant function of AVAL and BASE on the same row that does not involve a transform of BASE should be added as a new column.</a:t>
            </a:r>
          </a:p>
          <a:p>
            <a:pPr marL="0" lvl="2" indent="0">
              <a:buNone/>
            </a:pPr>
            <a:r>
              <a:rPr lang="en-US" altLang="en-US" sz="1500" dirty="0"/>
              <a:t>Example of Rule 1: CHG or PCHG as both are derived from AVAL and BASE on the same row and are calculated for all the rows and there is no transformation of BASE.</a:t>
            </a:r>
          </a:p>
          <a:p>
            <a:pPr marL="0" indent="0"/>
            <a:endParaRPr lang="en-US" altLang="en-US" sz="1125" dirty="0"/>
          </a:p>
          <a:p>
            <a:endParaRPr lang="en-US" altLang="en-US" sz="1125"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228217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creation of rows and columns in ADaM</a:t>
            </a:r>
          </a:p>
        </p:txBody>
      </p:sp>
      <p:grpSp>
        <p:nvGrpSpPr>
          <p:cNvPr id="5" name="Group 4"/>
          <p:cNvGrpSpPr/>
          <p:nvPr/>
        </p:nvGrpSpPr>
        <p:grpSpPr>
          <a:xfrm>
            <a:off x="300859" y="984520"/>
            <a:ext cx="8680373" cy="3401435"/>
            <a:chOff x="401144" y="897824"/>
            <a:chExt cx="11573829" cy="4535247"/>
          </a:xfrm>
        </p:grpSpPr>
        <p:sp>
          <p:nvSpPr>
            <p:cNvPr id="6" name="Text Box 2"/>
            <p:cNvSpPr txBox="1">
              <a:spLocks noChangeArrowheads="1"/>
            </p:cNvSpPr>
            <p:nvPr/>
          </p:nvSpPr>
          <p:spPr bwMode="auto">
            <a:xfrm>
              <a:off x="401144" y="897824"/>
              <a:ext cx="4650337" cy="411480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2</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b="1" dirty="0">
                  <a:solidFill>
                    <a:srgbClr val="DF3E82"/>
                  </a:solidFill>
                </a:rPr>
                <a:t>transformation of AVAL</a:t>
              </a:r>
              <a:r>
                <a:rPr lang="en-US" altLang="en-US" sz="1500" dirty="0">
                  <a:solidFill>
                    <a:srgbClr val="DF3E82"/>
                  </a:solidFill>
                </a:rPr>
                <a:t> </a:t>
              </a:r>
              <a:r>
                <a:rPr lang="en-US" altLang="en-US" sz="1500" dirty="0">
                  <a:solidFill>
                    <a:srgbClr val="000000"/>
                  </a:solidFill>
                </a:rPr>
                <a:t>that does not meet the conditions of Rule 1 should be added as a new parameter, and AVAL should contain the transformed value</a:t>
              </a:r>
            </a:p>
          </p:txBody>
        </p:sp>
        <p:cxnSp>
          <p:nvCxnSpPr>
            <p:cNvPr id="7" name="Straight Arrow Connector 6"/>
            <p:cNvCxnSpPr/>
            <p:nvPr/>
          </p:nvCxnSpPr>
          <p:spPr>
            <a:xfrm>
              <a:off x="2550160" y="1994300"/>
              <a:ext cx="2226297" cy="1852485"/>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886813" y="1560457"/>
              <a:ext cx="7088160" cy="3872614"/>
              <a:chOff x="4886813" y="1560457"/>
              <a:chExt cx="7088160" cy="3872614"/>
            </a:xfrm>
          </p:grpSpPr>
          <p:pic>
            <p:nvPicPr>
              <p:cNvPr id="9" name="Picture 8"/>
              <p:cNvPicPr>
                <a:picLocks noChangeAspect="1"/>
              </p:cNvPicPr>
              <p:nvPr/>
            </p:nvPicPr>
            <p:blipFill>
              <a:blip r:embed="rId3"/>
              <a:stretch>
                <a:fillRect/>
              </a:stretch>
            </p:blipFill>
            <p:spPr>
              <a:xfrm>
                <a:off x="4930608" y="1560457"/>
                <a:ext cx="7044365" cy="3374150"/>
              </a:xfrm>
              <a:prstGeom prst="rect">
                <a:avLst/>
              </a:prstGeom>
            </p:spPr>
          </p:pic>
          <p:pic>
            <p:nvPicPr>
              <p:cNvPr id="10" name="Picture 9"/>
              <p:cNvPicPr>
                <a:picLocks noChangeAspect="1"/>
              </p:cNvPicPr>
              <p:nvPr/>
            </p:nvPicPr>
            <p:blipFill>
              <a:blip r:embed="rId4"/>
              <a:stretch>
                <a:fillRect/>
              </a:stretch>
            </p:blipFill>
            <p:spPr>
              <a:xfrm>
                <a:off x="4886813" y="4903074"/>
                <a:ext cx="7044368" cy="529997"/>
              </a:xfrm>
              <a:prstGeom prst="rect">
                <a:avLst/>
              </a:prstGeom>
            </p:spPr>
          </p:pic>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404080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creation of rows and columns in ADaM</a:t>
            </a:r>
          </a:p>
        </p:txBody>
      </p:sp>
      <p:grpSp>
        <p:nvGrpSpPr>
          <p:cNvPr id="12" name="Group 11"/>
          <p:cNvGrpSpPr/>
          <p:nvPr/>
        </p:nvGrpSpPr>
        <p:grpSpPr>
          <a:xfrm>
            <a:off x="289034" y="1186409"/>
            <a:ext cx="8461266" cy="3533867"/>
            <a:chOff x="661928" y="973450"/>
            <a:chExt cx="11281688" cy="4711824"/>
          </a:xfrm>
        </p:grpSpPr>
        <p:pic>
          <p:nvPicPr>
            <p:cNvPr id="14" name="Picture 13"/>
            <p:cNvPicPr>
              <a:picLocks noChangeAspect="1"/>
            </p:cNvPicPr>
            <p:nvPr/>
          </p:nvPicPr>
          <p:blipFill>
            <a:blip r:embed="rId3"/>
            <a:stretch>
              <a:fillRect/>
            </a:stretch>
          </p:blipFill>
          <p:spPr>
            <a:xfrm>
              <a:off x="5274401" y="1570129"/>
              <a:ext cx="6669215" cy="4115145"/>
            </a:xfrm>
            <a:prstGeom prst="rect">
              <a:avLst/>
            </a:prstGeom>
          </p:spPr>
        </p:pic>
        <p:grpSp>
          <p:nvGrpSpPr>
            <p:cNvPr id="15" name="Group 14"/>
            <p:cNvGrpSpPr/>
            <p:nvPr/>
          </p:nvGrpSpPr>
          <p:grpSpPr>
            <a:xfrm>
              <a:off x="661928" y="973450"/>
              <a:ext cx="4544993" cy="4402309"/>
              <a:chOff x="661928" y="973450"/>
              <a:chExt cx="4544993" cy="4402309"/>
            </a:xfrm>
          </p:grpSpPr>
          <p:sp>
            <p:nvSpPr>
              <p:cNvPr id="16" name="Text Box 2"/>
              <p:cNvSpPr txBox="1">
                <a:spLocks noChangeArrowheads="1"/>
              </p:cNvSpPr>
              <p:nvPr/>
            </p:nvSpPr>
            <p:spPr bwMode="auto">
              <a:xfrm>
                <a:off x="661928" y="973450"/>
                <a:ext cx="428121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3</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one or more rows </a:t>
                </a:r>
                <a:r>
                  <a:rPr lang="en-US" altLang="en-US" sz="1500" dirty="0">
                    <a:solidFill>
                      <a:srgbClr val="000000"/>
                    </a:solidFill>
                  </a:rPr>
                  <a:t>within the same parameter for the purpose of creating an </a:t>
                </a:r>
                <a:r>
                  <a:rPr lang="en-US" altLang="en-US" sz="1500" dirty="0">
                    <a:solidFill>
                      <a:srgbClr val="DF3E82"/>
                    </a:solidFill>
                  </a:rPr>
                  <a:t>analysis timepoint </a:t>
                </a:r>
                <a:r>
                  <a:rPr lang="en-US" altLang="en-US" sz="1500" dirty="0">
                    <a:solidFill>
                      <a:srgbClr val="000000"/>
                    </a:solidFill>
                  </a:rPr>
                  <a:t>should be added as a new row for the same parameter.</a:t>
                </a:r>
              </a:p>
              <a:p>
                <a:pPr marL="342900" lvl="1" indent="0">
                  <a:spcBef>
                    <a:spcPts val="0"/>
                  </a:spcBef>
                  <a:spcAft>
                    <a:spcPts val="900"/>
                  </a:spcAft>
                  <a:buNone/>
                </a:pPr>
                <a:endParaRPr lang="en-US" altLang="en-US" sz="1500" dirty="0">
                  <a:solidFill>
                    <a:srgbClr val="000000"/>
                  </a:solidFill>
                </a:endParaRPr>
              </a:p>
            </p:txBody>
          </p:sp>
          <p:cxnSp>
            <p:nvCxnSpPr>
              <p:cNvPr id="17" name="Straight Arrow Connector 16"/>
              <p:cNvCxnSpPr/>
              <p:nvPr/>
            </p:nvCxnSpPr>
            <p:spPr>
              <a:xfrm>
                <a:off x="3486633" y="2829168"/>
                <a:ext cx="1632849" cy="2546591"/>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92848" y="2004407"/>
                <a:ext cx="2014073" cy="1439008"/>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1025405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creation of rows and columns in ADaM</a:t>
            </a:r>
          </a:p>
        </p:txBody>
      </p:sp>
      <p:grpSp>
        <p:nvGrpSpPr>
          <p:cNvPr id="15" name="Group 14"/>
          <p:cNvGrpSpPr/>
          <p:nvPr/>
        </p:nvGrpSpPr>
        <p:grpSpPr>
          <a:xfrm>
            <a:off x="205910" y="1020158"/>
            <a:ext cx="3204043" cy="3564464"/>
            <a:chOff x="661928" y="973450"/>
            <a:chExt cx="4272057" cy="4752620"/>
          </a:xfrm>
        </p:grpSpPr>
        <p:sp>
          <p:nvSpPr>
            <p:cNvPr id="16" name="Text Box 2"/>
            <p:cNvSpPr txBox="1">
              <a:spLocks noChangeArrowheads="1"/>
            </p:cNvSpPr>
            <p:nvPr/>
          </p:nvSpPr>
          <p:spPr bwMode="auto">
            <a:xfrm>
              <a:off x="661928" y="973450"/>
              <a:ext cx="358889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4</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multiple rows </a:t>
              </a:r>
              <a:r>
                <a:rPr lang="en-US" altLang="en-US" sz="1500" dirty="0">
                  <a:solidFill>
                    <a:srgbClr val="000000"/>
                  </a:solidFill>
                </a:rPr>
                <a:t>within a parameter should be added as a new parameter.</a:t>
              </a:r>
            </a:p>
            <a:p>
              <a:pPr marL="0" lvl="1" indent="0">
                <a:spcBef>
                  <a:spcPts val="0"/>
                </a:spcBef>
                <a:spcAft>
                  <a:spcPts val="900"/>
                </a:spcAft>
                <a:buNone/>
              </a:pPr>
              <a:r>
                <a:rPr lang="en-US" sz="1500" dirty="0">
                  <a:solidFill>
                    <a:srgbClr val="000000"/>
                  </a:solidFill>
                </a:rPr>
                <a:t>Rule 4 is a special case of Rule 2. The functions covered by this rule violate the second condition of Rule 1 (they are not same-row functions of AVAL), and may also violate the first and third conditions.</a:t>
              </a:r>
              <a:endParaRPr lang="en-US" altLang="en-US" sz="1500" dirty="0">
                <a:solidFill>
                  <a:srgbClr val="000000"/>
                </a:solidFill>
              </a:endParaRPr>
            </a:p>
            <a:p>
              <a:pPr marL="342900" lvl="1" indent="0">
                <a:spcBef>
                  <a:spcPts val="0"/>
                </a:spcBef>
                <a:spcAft>
                  <a:spcPts val="900"/>
                </a:spcAft>
                <a:buNone/>
              </a:pPr>
              <a:endParaRPr lang="en-US" altLang="en-US" sz="1500" dirty="0">
                <a:solidFill>
                  <a:srgbClr val="000000"/>
                </a:solidFill>
              </a:endParaRPr>
            </a:p>
          </p:txBody>
        </p:sp>
        <p:cxnSp>
          <p:nvCxnSpPr>
            <p:cNvPr id="18" name="Straight Arrow Connector 17"/>
            <p:cNvCxnSpPr/>
            <p:nvPr/>
          </p:nvCxnSpPr>
          <p:spPr>
            <a:xfrm>
              <a:off x="2036984" y="2004408"/>
              <a:ext cx="2897001" cy="3721662"/>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pic>
        <p:nvPicPr>
          <p:cNvPr id="3" name="Picture 2"/>
          <p:cNvPicPr>
            <a:picLocks noChangeAspect="1"/>
          </p:cNvPicPr>
          <p:nvPr/>
        </p:nvPicPr>
        <p:blipFill>
          <a:blip r:embed="rId3"/>
          <a:stretch>
            <a:fillRect/>
          </a:stretch>
        </p:blipFill>
        <p:spPr>
          <a:xfrm>
            <a:off x="3493078" y="2428671"/>
            <a:ext cx="4867151" cy="2746145"/>
          </a:xfrm>
          <a:prstGeom prst="rect">
            <a:avLst/>
          </a:prstGeom>
        </p:spPr>
      </p:pic>
      <p:sp>
        <p:nvSpPr>
          <p:cNvPr id="5" name="Rectangle 4"/>
          <p:cNvSpPr/>
          <p:nvPr/>
        </p:nvSpPr>
        <p:spPr>
          <a:xfrm>
            <a:off x="2968832" y="1139202"/>
            <a:ext cx="6163293" cy="1323439"/>
          </a:xfrm>
          <a:prstGeom prst="rect">
            <a:avLst/>
          </a:prstGeom>
        </p:spPr>
        <p:txBody>
          <a:bodyPr wrap="square">
            <a:spAutoFit/>
          </a:bodyPr>
          <a:lstStyle/>
          <a:p>
            <a:r>
              <a:rPr lang="en-US" sz="1000" dirty="0">
                <a:solidFill>
                  <a:srgbClr val="000000"/>
                </a:solidFill>
              </a:rPr>
              <a:t>Let AVAL(t) equal the value of CD4 cell count at post-baseline visit t, and let VISITDY(t) be the planned study day of visit t. </a:t>
            </a:r>
          </a:p>
          <a:p>
            <a:r>
              <a:rPr lang="en-US" sz="1000" dirty="0">
                <a:solidFill>
                  <a:srgbClr val="000000"/>
                </a:solidFill>
              </a:rPr>
              <a:t>CD4AUC (cumulative daily CD4 count over follow-up) is calculated at any given post-baseline visit as follows: </a:t>
            </a:r>
          </a:p>
          <a:p>
            <a:r>
              <a:rPr lang="en-US" sz="1000" dirty="0">
                <a:solidFill>
                  <a:srgbClr val="000000"/>
                </a:solidFill>
              </a:rPr>
              <a:t>• CD4AUC at baseline visit is set to 0. </a:t>
            </a:r>
          </a:p>
          <a:p>
            <a:r>
              <a:rPr lang="fr-FR" sz="1000" dirty="0">
                <a:solidFill>
                  <a:srgbClr val="000000"/>
                </a:solidFill>
              </a:rPr>
              <a:t>• CD4AUC(t) = CD4AUC(t-1) + [ 0.5 * AVAL(t-1) + 0.5 * AVAL(t) ] * [ VISITDY(t) - VISITDY(t-1) ].</a:t>
            </a:r>
          </a:p>
          <a:p>
            <a:r>
              <a:rPr lang="en-US" sz="1000" dirty="0"/>
              <a:t>CD4AUCMB (cumulative average change from baseline in daily CD4 count over follow-up) is calculated as </a:t>
            </a:r>
          </a:p>
          <a:p>
            <a:r>
              <a:rPr lang="en-US" sz="1000" dirty="0"/>
              <a:t>• CD4AUCMB(t) = CD4AUC(t) / [ VISITDY(t) - 1 ] - baseline value of CD4 cell count. </a:t>
            </a:r>
          </a:p>
          <a:p>
            <a:r>
              <a:rPr lang="fr-FR" sz="1000" dirty="0">
                <a:solidFill>
                  <a:srgbClr val="000000"/>
                </a:solidFill>
              </a:rPr>
              <a:t> </a:t>
            </a:r>
          </a:p>
        </p:txBody>
      </p:sp>
    </p:spTree>
    <p:extLst>
      <p:ext uri="{BB962C8B-B14F-4D97-AF65-F5344CB8AC3E}">
        <p14:creationId xmlns:p14="http://schemas.microsoft.com/office/powerpoint/2010/main" val="12357795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creation of rows and columns in ADaM</a:t>
            </a:r>
          </a:p>
        </p:txBody>
      </p:sp>
      <p:grpSp>
        <p:nvGrpSpPr>
          <p:cNvPr id="19" name="Group 18"/>
          <p:cNvGrpSpPr/>
          <p:nvPr/>
        </p:nvGrpSpPr>
        <p:grpSpPr>
          <a:xfrm>
            <a:off x="283659" y="979430"/>
            <a:ext cx="3464731" cy="3086100"/>
            <a:chOff x="-2800916" y="203948"/>
            <a:chExt cx="5272936" cy="4114798"/>
          </a:xfrm>
        </p:grpSpPr>
        <p:sp>
          <p:nvSpPr>
            <p:cNvPr id="20" name="Text Box 2"/>
            <p:cNvSpPr txBox="1">
              <a:spLocks noChangeArrowheads="1"/>
            </p:cNvSpPr>
            <p:nvPr/>
          </p:nvSpPr>
          <p:spPr bwMode="auto">
            <a:xfrm>
              <a:off x="-2800916" y="203948"/>
              <a:ext cx="4883502" cy="4114798"/>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5 :</a:t>
              </a:r>
            </a:p>
            <a:p>
              <a:pPr marL="0" lvl="1" indent="0">
                <a:spcBef>
                  <a:spcPts val="0"/>
                </a:spcBef>
                <a:spcAft>
                  <a:spcPts val="900"/>
                </a:spcAft>
                <a:buClr>
                  <a:srgbClr val="595959"/>
                </a:buClr>
                <a:buNone/>
              </a:pPr>
              <a:r>
                <a:rPr lang="en-US" altLang="en-US" sz="1500" dirty="0"/>
                <a:t>A function of </a:t>
              </a:r>
              <a:r>
                <a:rPr lang="en-US" altLang="en-US" sz="1500" dirty="0">
                  <a:solidFill>
                    <a:srgbClr val="DF3E82"/>
                  </a:solidFill>
                </a:rPr>
                <a:t>more than one parameter</a:t>
              </a:r>
              <a:r>
                <a:rPr lang="en-US" altLang="en-US" sz="1500" dirty="0">
                  <a:solidFill>
                    <a:srgbClr val="FF0000"/>
                  </a:solidFill>
                </a:rPr>
                <a:t> </a:t>
              </a:r>
              <a:r>
                <a:rPr lang="en-US" altLang="en-US" sz="1500" dirty="0"/>
                <a:t>should be added as a new parameter</a:t>
              </a:r>
            </a:p>
            <a:p>
              <a:pPr marL="542925" lvl="1" indent="-285750">
                <a:spcBef>
                  <a:spcPts val="0"/>
                </a:spcBef>
                <a:spcAft>
                  <a:spcPts val="900"/>
                </a:spcAft>
              </a:pPr>
              <a:endParaRPr lang="en-US" altLang="en-US" sz="1500" dirty="0">
                <a:solidFill>
                  <a:srgbClr val="000000"/>
                </a:solidFill>
              </a:endParaRPr>
            </a:p>
            <a:p>
              <a:pPr marL="542925" lvl="1" indent="-285750">
                <a:spcBef>
                  <a:spcPts val="0"/>
                </a:spcBef>
                <a:spcAft>
                  <a:spcPts val="900"/>
                </a:spcAft>
              </a:pPr>
              <a:endParaRPr lang="en-US" altLang="en-US" sz="1500" dirty="0">
                <a:solidFill>
                  <a:srgbClr val="000000"/>
                </a:solidFill>
              </a:endParaRPr>
            </a:p>
            <a:p>
              <a:pPr marL="0" lvl="1" indent="0">
                <a:spcBef>
                  <a:spcPts val="0"/>
                </a:spcBef>
                <a:spcAft>
                  <a:spcPts val="900"/>
                </a:spcAft>
                <a:buClr>
                  <a:srgbClr val="595959"/>
                </a:buClr>
                <a:buNone/>
              </a:pPr>
              <a:r>
                <a:rPr lang="en-US" altLang="en-US" sz="1500" dirty="0">
                  <a:solidFill>
                    <a:srgbClr val="000000"/>
                  </a:solidFill>
                </a:rPr>
                <a:t>BMI= Weight(kg)/[Height(m)]</a:t>
              </a:r>
              <a:r>
                <a:rPr lang="en-US" altLang="en-US" sz="1500" baseline="30000" dirty="0">
                  <a:solidFill>
                    <a:srgbClr val="000000"/>
                  </a:solidFill>
                </a:rPr>
                <a:t>2</a:t>
              </a:r>
            </a:p>
          </p:txBody>
        </p:sp>
        <p:cxnSp>
          <p:nvCxnSpPr>
            <p:cNvPr id="21" name="Straight Arrow Connector 20"/>
            <p:cNvCxnSpPr/>
            <p:nvPr/>
          </p:nvCxnSpPr>
          <p:spPr>
            <a:xfrm>
              <a:off x="33818" y="1277174"/>
              <a:ext cx="2438202" cy="2387000"/>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2" name="Table 21"/>
          <p:cNvGraphicFramePr>
            <a:graphicFrameLocks noGrp="1"/>
          </p:cNvGraphicFramePr>
          <p:nvPr>
            <p:extLst/>
          </p:nvPr>
        </p:nvGraphicFramePr>
        <p:xfrm>
          <a:off x="3827088" y="1428830"/>
          <a:ext cx="5155697" cy="3066656"/>
        </p:xfrm>
        <a:graphic>
          <a:graphicData uri="http://schemas.openxmlformats.org/drawingml/2006/table">
            <a:tbl>
              <a:tblPr/>
              <a:tblGrid>
                <a:gridCol w="1401004"/>
                <a:gridCol w="990044"/>
                <a:gridCol w="971363"/>
                <a:gridCol w="896643"/>
                <a:gridCol w="896643"/>
              </a:tblGrid>
              <a:tr h="216776">
                <a:tc>
                  <a:txBody>
                    <a:bodyPr/>
                    <a:lstStyle/>
                    <a:p>
                      <a:pPr algn="ctr" fontAlgn="b"/>
                      <a:r>
                        <a:rPr lang="en-US" sz="1100" b="1" i="0" u="none" strike="noStrike" dirty="0">
                          <a:solidFill>
                            <a:schemeClr val="bg1"/>
                          </a:solidFill>
                          <a:effectLst/>
                          <a:latin typeface="Calibri" panose="020F0502020204030204" pitchFamily="34" charset="0"/>
                        </a:rPr>
                        <a:t>AVISIT</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AVISITN</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PARAMCD</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AVAL</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Height (cm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157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PRE-SCREENING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60.8</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24.74745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24.66632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24.54461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24.34176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bl>
          </a:graphicData>
        </a:graphic>
      </p:graphicFrame>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20176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 for creation of rows and columns in </a:t>
            </a:r>
            <a:r>
              <a:rPr lang="en-US" dirty="0" smtClean="0"/>
              <a:t>ADaM</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18198" t="43134" r="17796" b="21278"/>
          <a:stretch>
            <a:fillRect/>
          </a:stretch>
        </p:blipFill>
        <p:spPr bwMode="auto">
          <a:xfrm>
            <a:off x="3606361" y="1390876"/>
            <a:ext cx="5309039" cy="3206352"/>
          </a:xfrm>
          <a:prstGeom prst="rect">
            <a:avLst/>
          </a:prstGeom>
          <a:noFill/>
          <a:ln>
            <a:noFill/>
          </a:ln>
          <a:effectLst/>
          <a:extLst>
            <a:ext uri="{909E8E84-426E-40DD-AFC4-6F175D3DCCD1}">
              <a14:hiddenFill xmlns:a14="http://schemas.microsoft.com/office/drawing/2010/main">
                <a:blipFill dpi="0" rotWithShape="0">
                  <a:blip/>
                  <a:srcRect l="18198" t="43134" r="17796" b="21278"/>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p:cNvSpPr/>
          <p:nvPr/>
        </p:nvSpPr>
        <p:spPr>
          <a:xfrm>
            <a:off x="7981291" y="2125985"/>
            <a:ext cx="496614" cy="271955"/>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flipV="1">
            <a:off x="7981291" y="3753775"/>
            <a:ext cx="496614" cy="245269"/>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 Box 2"/>
          <p:cNvSpPr txBox="1">
            <a:spLocks noChangeArrowheads="1"/>
          </p:cNvSpPr>
          <p:nvPr/>
        </p:nvSpPr>
        <p:spPr bwMode="auto">
          <a:xfrm>
            <a:off x="306288" y="989048"/>
            <a:ext cx="3157044" cy="339328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100" b="1" u="sng" dirty="0">
                <a:solidFill>
                  <a:srgbClr val="000000"/>
                </a:solidFill>
              </a:rPr>
              <a:t>Rule 6 </a:t>
            </a:r>
            <a:r>
              <a:rPr lang="en-US" altLang="en-US" sz="2100" dirty="0"/>
              <a:t>: </a:t>
            </a:r>
          </a:p>
          <a:p>
            <a:pPr marL="0" lvl="1" indent="0">
              <a:buNone/>
            </a:pPr>
            <a:r>
              <a:rPr lang="en-US" altLang="en-US" sz="1800" dirty="0">
                <a:solidFill>
                  <a:srgbClr val="000000"/>
                </a:solidFill>
              </a:rPr>
              <a:t>When there is </a:t>
            </a:r>
            <a:r>
              <a:rPr lang="en-US" altLang="en-US" sz="1800" dirty="0">
                <a:solidFill>
                  <a:srgbClr val="DF3E82"/>
                </a:solidFill>
              </a:rPr>
              <a:t>more than one</a:t>
            </a:r>
            <a:r>
              <a:rPr lang="en-US" altLang="en-US" sz="1800" dirty="0">
                <a:solidFill>
                  <a:srgbClr val="FF0000"/>
                </a:solidFill>
              </a:rPr>
              <a:t> </a:t>
            </a:r>
            <a:r>
              <a:rPr lang="en-US" altLang="en-US" sz="1800" dirty="0">
                <a:solidFill>
                  <a:srgbClr val="000000"/>
                </a:solidFill>
              </a:rPr>
              <a:t>definition of </a:t>
            </a:r>
            <a:r>
              <a:rPr lang="en-US" altLang="en-US" sz="1800" dirty="0">
                <a:solidFill>
                  <a:srgbClr val="DF3E82"/>
                </a:solidFill>
              </a:rPr>
              <a:t>baseline</a:t>
            </a:r>
            <a:r>
              <a:rPr lang="en-US" altLang="en-US" sz="1800" dirty="0">
                <a:solidFill>
                  <a:srgbClr val="000000"/>
                </a:solidFill>
              </a:rPr>
              <a:t>, each additional definition of baseline requires the creation of its own set of rows.</a:t>
            </a:r>
            <a:endParaRPr lang="en-US" altLang="en-US" sz="1800" dirty="0"/>
          </a:p>
          <a:p>
            <a:pPr marL="0" indent="0">
              <a:buNone/>
            </a:pPr>
            <a:endParaRPr lang="en-US" altLang="en-US" sz="1200" dirty="0"/>
          </a:p>
          <a:p>
            <a:pPr marL="0" indent="0">
              <a:buNone/>
            </a:pPr>
            <a:endParaRPr lang="en-US" altLang="en-US" sz="1200" dirty="0"/>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2330690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5299528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OCCDS - Occurrence Data Structure</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0121035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Occurrence Data structure (OCCDS)</a:t>
            </a:r>
          </a:p>
        </p:txBody>
      </p:sp>
      <p:sp>
        <p:nvSpPr>
          <p:cNvPr id="6" name="Content Placeholder 5"/>
          <p:cNvSpPr>
            <a:spLocks noGrp="1"/>
          </p:cNvSpPr>
          <p:nvPr>
            <p:ph idx="1"/>
          </p:nvPr>
        </p:nvSpPr>
        <p:spPr/>
        <p:txBody>
          <a:bodyPr/>
          <a:lstStyle/>
          <a:p>
            <a:r>
              <a:rPr lang="en-US" dirty="0"/>
              <a:t>Occurrence analysis is the </a:t>
            </a:r>
            <a:r>
              <a:rPr lang="en-US" b="1" dirty="0"/>
              <a:t>counting of subjects</a:t>
            </a:r>
            <a:r>
              <a:rPr lang="en-US" dirty="0"/>
              <a:t> with a </a:t>
            </a:r>
            <a:r>
              <a:rPr lang="en-US" b="1" dirty="0"/>
              <a:t>given record or term</a:t>
            </a:r>
            <a:r>
              <a:rPr lang="en-US" dirty="0"/>
              <a:t>, and often includes a </a:t>
            </a:r>
            <a:r>
              <a:rPr lang="en-US" b="1" dirty="0"/>
              <a:t>structured hierarchy </a:t>
            </a:r>
            <a:r>
              <a:rPr lang="en-US" dirty="0"/>
              <a:t>of dictionary coding categories. </a:t>
            </a:r>
          </a:p>
          <a:p>
            <a:r>
              <a:rPr lang="en-US" dirty="0"/>
              <a:t>e.g. Adverse Events (AE), Concomitant Medications (CM), and Medical History (MH)</a:t>
            </a:r>
          </a:p>
          <a:p>
            <a:r>
              <a:rPr lang="en-US" dirty="0"/>
              <a:t>The structure for the occurrence analysis dataset is usually one record per each record in the corresponding SDTM domain.</a:t>
            </a:r>
          </a:p>
          <a:p>
            <a:pPr lvl="1"/>
            <a:r>
              <a:rPr lang="en-US" dirty="0" smtClean="0"/>
              <a:t>Examples </a:t>
            </a:r>
            <a:r>
              <a:rPr lang="en-US" dirty="0"/>
              <a:t>of when the number of records in the analysis dataset would not match the number in SDTM include:</a:t>
            </a:r>
          </a:p>
          <a:p>
            <a:pPr lvl="2"/>
            <a:r>
              <a:rPr lang="en-US" dirty="0"/>
              <a:t>SDTM data contain screen failures but screen failures are not analyzed. In this case, the screen failure records are not needed in the analysis dataset.</a:t>
            </a:r>
          </a:p>
          <a:p>
            <a:pPr lvl="2"/>
            <a:r>
              <a:rPr lang="en-US" dirty="0"/>
              <a:t>Adverse event or concomitant medication, spans several treatment periods and needs to be counted in each. Based on the analysis need, a separate row might be required for each treatment period spanned and analyzed.</a:t>
            </a:r>
          </a:p>
          <a:p>
            <a:pPr lvl="2"/>
            <a:r>
              <a:rPr lang="en-US" dirty="0"/>
              <a:t>An adverse event needs to be analyzed along multiple coding paths. In this case, a row would be needed for each coding path analyzed. An alternate solution, if multiple coding paths are not needed together, would be to put records for each coding path into a separate analysis dataset</a:t>
            </a:r>
            <a:r>
              <a:rPr lang="en-US" dirty="0" smtClean="0"/>
              <a:t>. </a:t>
            </a:r>
            <a:r>
              <a:rPr lang="en-US" dirty="0"/>
              <a:t> </a:t>
            </a:r>
            <a:r>
              <a:rPr lang="en-US" dirty="0" smtClean="0"/>
              <a:t>E.g. </a:t>
            </a:r>
            <a:r>
              <a:rPr lang="en-US" dirty="0"/>
              <a:t>SMQs , period/phase per coding path structure if required by the </a:t>
            </a:r>
            <a:r>
              <a:rPr lang="en-US" dirty="0" smtClean="0"/>
              <a:t>analysis.</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3603257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940" y="443920"/>
            <a:ext cx="2581177"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336807"/>
            <a:ext cx="8511639" cy="3842665"/>
          </a:xfrm>
        </p:spPr>
        <p:txBody>
          <a:bodyPr/>
          <a:lstStyle/>
          <a:p>
            <a:r>
              <a:rPr lang="en-US" sz="1400" dirty="0" smtClean="0"/>
              <a:t>Assumption: Source for ADaM datasets are SDTM</a:t>
            </a:r>
          </a:p>
          <a:p>
            <a:r>
              <a:rPr lang="en-US" sz="1400" dirty="0" smtClean="0"/>
              <a:t>Reality : Source for ADaM can be another ADaM</a:t>
            </a:r>
            <a:endParaRPr lang="en-US" sz="1400" dirty="0"/>
          </a:p>
          <a:p>
            <a:pPr marL="0" indent="0">
              <a:buNone/>
            </a:pPr>
            <a:endParaRPr lang="en-US" sz="1400" dirty="0" smtClean="0"/>
          </a:p>
          <a:p>
            <a:r>
              <a:rPr lang="en-US" sz="1400" dirty="0" smtClean="0"/>
              <a:t>A </a:t>
            </a:r>
            <a:r>
              <a:rPr lang="en-US" sz="1400" dirty="0"/>
              <a:t>CDISC </a:t>
            </a:r>
            <a:r>
              <a:rPr lang="en-US" sz="1400" dirty="0" smtClean="0"/>
              <a:t>compliant </a:t>
            </a:r>
            <a:r>
              <a:rPr lang="en-US" sz="1400" dirty="0"/>
              <a:t>submission includes both SDTM and ADaM datasets </a:t>
            </a:r>
            <a:r>
              <a:rPr lang="en-US" sz="1400" dirty="0" smtClean="0"/>
              <a:t>; </a:t>
            </a:r>
            <a:r>
              <a:rPr lang="en-US" sz="1400" dirty="0"/>
              <a:t>relationship between SDTM and ADaM must be clear. </a:t>
            </a:r>
          </a:p>
          <a:p>
            <a:r>
              <a:rPr lang="en-US" sz="1400" dirty="0"/>
              <a:t>ADaM tries to balance ‘</a:t>
            </a:r>
            <a:r>
              <a:rPr lang="en-US" sz="1400" u="sng" dirty="0"/>
              <a:t>Traceability</a:t>
            </a:r>
            <a:r>
              <a:rPr lang="en-US" sz="1400" dirty="0"/>
              <a:t>’ and ‘</a:t>
            </a:r>
            <a:r>
              <a:rPr lang="en-US" sz="1400" u="sng" dirty="0"/>
              <a:t>Analysis-Ready</a:t>
            </a:r>
            <a:r>
              <a:rPr lang="en-US" sz="1400" dirty="0"/>
              <a:t>’ with a predictable structure</a:t>
            </a:r>
          </a:p>
          <a:p>
            <a:pPr lvl="1"/>
            <a:r>
              <a:rPr lang="en-US" sz="1200" dirty="0"/>
              <a:t>Contains derived data along with directly imported SDTM datasets</a:t>
            </a:r>
          </a:p>
          <a:p>
            <a:pPr lvl="1"/>
            <a:r>
              <a:rPr lang="en-US" sz="1200" dirty="0"/>
              <a:t>In case of records/observation not used for analysis are dropped then appropriate analysis flags are added to ease analysis</a:t>
            </a:r>
          </a:p>
          <a:p>
            <a:r>
              <a:rPr lang="en-US" sz="1400" dirty="0"/>
              <a:t>Traceability is </a:t>
            </a:r>
            <a:r>
              <a:rPr lang="en-US" sz="1400" u="sng" dirty="0"/>
              <a:t>key for reviewers</a:t>
            </a:r>
            <a:r>
              <a:rPr lang="en-US" sz="1400" dirty="0"/>
              <a:t> since it helps identify </a:t>
            </a:r>
          </a:p>
          <a:p>
            <a:pPr lvl="1"/>
            <a:r>
              <a:rPr lang="en-US" sz="1200" dirty="0"/>
              <a:t>Information that </a:t>
            </a:r>
            <a:r>
              <a:rPr lang="en-US" sz="1200" u="sng" dirty="0"/>
              <a:t>exists in the submitted </a:t>
            </a:r>
            <a:r>
              <a:rPr lang="en-US" sz="1200" dirty="0"/>
              <a:t>SDTM data</a:t>
            </a:r>
          </a:p>
          <a:p>
            <a:pPr lvl="1"/>
            <a:r>
              <a:rPr lang="en-US" sz="1200" dirty="0"/>
              <a:t>Information that is </a:t>
            </a:r>
            <a:r>
              <a:rPr lang="en-US" sz="1200" u="sng" dirty="0"/>
              <a:t>derived or imputed </a:t>
            </a:r>
            <a:r>
              <a:rPr lang="en-US" sz="1200" dirty="0"/>
              <a:t>within the ADaM dataset</a:t>
            </a:r>
          </a:p>
          <a:p>
            <a:pPr lvl="1"/>
            <a:r>
              <a:rPr lang="en-US" sz="1200" dirty="0"/>
              <a:t>The </a:t>
            </a:r>
            <a:r>
              <a:rPr lang="en-US" sz="1200" u="sng" dirty="0"/>
              <a:t>method used </a:t>
            </a:r>
            <a:r>
              <a:rPr lang="en-US" sz="1200" dirty="0"/>
              <a:t>to create derived or imputed data</a:t>
            </a:r>
          </a:p>
          <a:p>
            <a:pPr lvl="1"/>
            <a:r>
              <a:rPr lang="en-US" sz="1200" dirty="0"/>
              <a:t>Information </a:t>
            </a:r>
            <a:r>
              <a:rPr lang="en-US" sz="1200" u="sng" dirty="0"/>
              <a:t>used for analyses </a:t>
            </a:r>
            <a:r>
              <a:rPr lang="en-US" sz="1200" dirty="0"/>
              <a:t>versus </a:t>
            </a:r>
            <a:r>
              <a:rPr lang="en-US" sz="1200" u="sng" dirty="0"/>
              <a:t>not used for analyses </a:t>
            </a:r>
            <a:r>
              <a:rPr lang="en-US" sz="1200" dirty="0"/>
              <a:t>but is included in the dataset to support traceability or future analysis</a:t>
            </a:r>
          </a:p>
        </p:txBody>
      </p:sp>
      <p:sp>
        <p:nvSpPr>
          <p:cNvPr id="3" name="Right Brace 2"/>
          <p:cNvSpPr/>
          <p:nvPr/>
        </p:nvSpPr>
        <p:spPr>
          <a:xfrm>
            <a:off x="4730214" y="1336807"/>
            <a:ext cx="91168" cy="55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171579" y="1459518"/>
            <a:ext cx="2122248" cy="369332"/>
          </a:xfrm>
          <a:prstGeom prst="rect">
            <a:avLst/>
          </a:prstGeom>
          <a:noFill/>
        </p:spPr>
        <p:txBody>
          <a:bodyPr wrap="none" rtlCol="0">
            <a:spAutoFit/>
          </a:bodyPr>
          <a:lstStyle/>
          <a:p>
            <a:r>
              <a:rPr lang="en-US" dirty="0"/>
              <a:t>Requires Traceability</a:t>
            </a:r>
          </a:p>
        </p:txBody>
      </p:sp>
      <p:sp>
        <p:nvSpPr>
          <p:cNvPr id="8" name="TextBox 7"/>
          <p:cNvSpPr txBox="1"/>
          <p:nvPr/>
        </p:nvSpPr>
        <p:spPr>
          <a:xfrm>
            <a:off x="2873829" y="1922068"/>
            <a:ext cx="1841273" cy="369332"/>
          </a:xfrm>
          <a:prstGeom prst="rect">
            <a:avLst/>
          </a:prstGeom>
          <a:noFill/>
        </p:spPr>
        <p:txBody>
          <a:bodyPr wrap="none" rtlCol="0">
            <a:spAutoFit/>
          </a:bodyPr>
          <a:lstStyle/>
          <a:p>
            <a:r>
              <a:rPr lang="en-US" dirty="0"/>
              <a:t>Why Traceability?</a:t>
            </a: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4213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Occurrence Data structure (OCCDS)</a:t>
            </a:r>
          </a:p>
        </p:txBody>
      </p:sp>
      <p:grpSp>
        <p:nvGrpSpPr>
          <p:cNvPr id="5" name="Group 4"/>
          <p:cNvGrpSpPr/>
          <p:nvPr/>
        </p:nvGrpSpPr>
        <p:grpSpPr>
          <a:xfrm>
            <a:off x="420381" y="1073151"/>
            <a:ext cx="4246212" cy="541727"/>
            <a:chOff x="451910" y="1071053"/>
            <a:chExt cx="2590616" cy="541727"/>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071053"/>
              <a:ext cx="2590616" cy="380152"/>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sz="1600" b="1" dirty="0">
                  <a:solidFill>
                    <a:schemeClr val="bg1"/>
                  </a:solidFill>
                </a:rPr>
                <a:t>OCCDS variables include</a:t>
              </a:r>
            </a:p>
          </p:txBody>
        </p:sp>
      </p:grpSp>
      <p:sp>
        <p:nvSpPr>
          <p:cNvPr id="30" name="Content Placeholder 1"/>
          <p:cNvSpPr txBox="1">
            <a:spLocks/>
          </p:cNvSpPr>
          <p:nvPr/>
        </p:nvSpPr>
        <p:spPr>
          <a:xfrm>
            <a:off x="403761" y="1502355"/>
            <a:ext cx="8511639" cy="212568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600"/>
              </a:spcBef>
              <a:buClr>
                <a:srgbClr val="595959"/>
              </a:buClr>
            </a:pPr>
            <a:r>
              <a:rPr lang="en-US" sz="1600" dirty="0"/>
              <a:t>Identifier variables</a:t>
            </a:r>
          </a:p>
          <a:p>
            <a:pPr>
              <a:spcBef>
                <a:spcPts val="600"/>
              </a:spcBef>
              <a:buClr>
                <a:srgbClr val="595959"/>
              </a:buClr>
            </a:pPr>
            <a:r>
              <a:rPr lang="en-US" sz="1600" dirty="0"/>
              <a:t>Dictionary coding and categorization variables (MedDRA for AE and MH and WHOdrug for CM)</a:t>
            </a:r>
          </a:p>
          <a:p>
            <a:pPr>
              <a:spcBef>
                <a:spcPts val="600"/>
              </a:spcBef>
              <a:buClr>
                <a:srgbClr val="595959"/>
              </a:buClr>
            </a:pPr>
            <a:r>
              <a:rPr lang="en-US" sz="1600" dirty="0"/>
              <a:t>Timing variables</a:t>
            </a:r>
          </a:p>
          <a:p>
            <a:pPr>
              <a:spcBef>
                <a:spcPts val="600"/>
              </a:spcBef>
              <a:buClr>
                <a:srgbClr val="595959"/>
              </a:buClr>
            </a:pPr>
            <a:r>
              <a:rPr lang="en-US" sz="1600" dirty="0"/>
              <a:t>Indicator variables</a:t>
            </a:r>
          </a:p>
          <a:p>
            <a:pPr>
              <a:spcBef>
                <a:spcPts val="600"/>
              </a:spcBef>
              <a:buClr>
                <a:srgbClr val="595959"/>
              </a:buClr>
            </a:pPr>
            <a:r>
              <a:rPr lang="en-US" sz="1600" dirty="0"/>
              <a:t>Occurrence flag variables</a:t>
            </a:r>
          </a:p>
          <a:p>
            <a:pPr>
              <a:spcBef>
                <a:spcPts val="600"/>
              </a:spcBef>
              <a:buClr>
                <a:srgbClr val="595959"/>
              </a:buClr>
            </a:pPr>
            <a:r>
              <a:rPr lang="en-US" sz="1600" dirty="0"/>
              <a:t>Treatment variables</a:t>
            </a:r>
          </a:p>
          <a:p>
            <a:pPr>
              <a:spcBef>
                <a:spcPts val="600"/>
              </a:spcBef>
              <a:buClr>
                <a:srgbClr val="595959"/>
              </a:buClr>
            </a:pPr>
            <a:r>
              <a:rPr lang="en-US" sz="1600" dirty="0"/>
              <a:t>Descriptive variables </a:t>
            </a:r>
          </a:p>
          <a:p>
            <a:pPr marL="0" indent="0">
              <a:spcBef>
                <a:spcPts val="600"/>
              </a:spcBef>
              <a:buNone/>
            </a:pPr>
            <a:endParaRPr lang="en-US" sz="1600" dirty="0"/>
          </a:p>
          <a:p>
            <a:pPr marL="0" indent="0">
              <a:spcBef>
                <a:spcPts val="600"/>
              </a:spcBef>
              <a:buNone/>
            </a:pPr>
            <a:r>
              <a:rPr lang="en-US" sz="1600" dirty="0"/>
              <a:t>Refer ADaM structure for OCCDS V1.0 guideline</a:t>
            </a:r>
          </a:p>
        </p:txBody>
      </p:sp>
      <p:graphicFrame>
        <p:nvGraphicFramePr>
          <p:cNvPr id="2" name="Object 1"/>
          <p:cNvGraphicFramePr>
            <a:graphicFrameLocks noChangeAspect="1"/>
          </p:cNvGraphicFramePr>
          <p:nvPr/>
        </p:nvGraphicFramePr>
        <p:xfrm>
          <a:off x="5041075" y="3789900"/>
          <a:ext cx="914400" cy="771525"/>
        </p:xfrm>
        <a:graphic>
          <a:graphicData uri="http://schemas.openxmlformats.org/presentationml/2006/ole">
            <mc:AlternateContent xmlns:mc="http://schemas.openxmlformats.org/markup-compatibility/2006">
              <mc:Choice xmlns:v="urn:schemas-microsoft-com:vml" Requires="v">
                <p:oleObj spid="_x0000_s2059" name="Acrobat Document" showAsIcon="1" r:id="rId4" imgW="914400" imgH="771480" progId="AcroExch.Document.11">
                  <p:embed/>
                </p:oleObj>
              </mc:Choice>
              <mc:Fallback>
                <p:oleObj name="Acrobat Document" showAsIcon="1" r:id="rId4" imgW="914400" imgH="771480" progId="AcroExch.Document.11">
                  <p:embed/>
                  <p:pic>
                    <p:nvPicPr>
                      <p:cNvPr id="0" name=""/>
                      <p:cNvPicPr/>
                      <p:nvPr/>
                    </p:nvPicPr>
                    <p:blipFill>
                      <a:blip r:embed="rId5"/>
                      <a:stretch>
                        <a:fillRect/>
                      </a:stretch>
                    </p:blipFill>
                    <p:spPr>
                      <a:xfrm>
                        <a:off x="5041075" y="3789900"/>
                        <a:ext cx="914400" cy="771525"/>
                      </a:xfrm>
                      <a:prstGeom prst="rect">
                        <a:avLst/>
                      </a:prstGeom>
                    </p:spPr>
                  </p:pic>
                </p:oleObj>
              </mc:Fallback>
            </mc:AlternateContent>
          </a:graphicData>
        </a:graphic>
      </p:graphicFrame>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55677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564050"/>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Agenda/Content</a:t>
            </a:r>
            <a:endParaRPr lang="en-US" dirty="0"/>
          </a:p>
        </p:txBody>
      </p:sp>
    </p:spTree>
    <p:extLst>
      <p:ext uri="{BB962C8B-B14F-4D97-AF65-F5344CB8AC3E}">
        <p14:creationId xmlns:p14="http://schemas.microsoft.com/office/powerpoint/2010/main" val="22355220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Knowmax PALS Repository</a:t>
            </a:r>
          </a:p>
          <a:p>
            <a:r>
              <a:rPr lang="en-US" dirty="0"/>
              <a:t>Comments suggestions or queries should be addressed to </a:t>
            </a:r>
            <a:r>
              <a:rPr lang="en-US" dirty="0" smtClean="0"/>
              <a:t>PALS@tcs.com</a:t>
            </a:r>
            <a:endParaRPr lang="en-US" dirty="0"/>
          </a:p>
        </p:txBody>
      </p:sp>
      <p:sp>
        <p:nvSpPr>
          <p:cNvPr id="2" name="Title 1"/>
          <p:cNvSpPr>
            <a:spLocks noGrp="1"/>
          </p:cNvSpPr>
          <p:nvPr>
            <p:ph type="title"/>
          </p:nvPr>
        </p:nvSpPr>
        <p:spPr/>
        <p:txBody>
          <a:bodyPr/>
          <a:lstStyle/>
          <a:p>
            <a:r>
              <a:rPr lang="en-US" dirty="0" smtClean="0"/>
              <a:t>Page Title</a:t>
            </a:r>
            <a:endParaRPr lang="en-US" dirty="0"/>
          </a:p>
        </p:txBody>
      </p:sp>
      <p:sp>
        <p:nvSpPr>
          <p:cNvPr id="4" name="Rectangle 3"/>
          <p:cNvSpPr/>
          <p:nvPr/>
        </p:nvSpPr>
        <p:spPr>
          <a:xfrm>
            <a:off x="468487" y="5091444"/>
            <a:ext cx="7114032" cy="379434"/>
          </a:xfrm>
          <a:prstGeom prst="rect">
            <a:avLst/>
          </a:prstGeom>
        </p:spPr>
        <p:txBody>
          <a:bodyPr wrap="square" lIns="0" tIns="0" rIns="0" bIns="0" anchor="b">
            <a:noAutofit/>
          </a:bodyPr>
          <a:lstStyle/>
          <a:p>
            <a:r>
              <a:rPr lang="en-US" sz="900" dirty="0">
                <a:solidFill>
                  <a:schemeClr val="tx1">
                    <a:lumMod val="65000"/>
                    <a:lumOff val="35000"/>
                  </a:schemeClr>
                </a:solidFill>
                <a:cs typeface="Arial" panose="020B0604020202020204" pitchFamily="34" charset="0"/>
              </a:rPr>
              <a:t>Reference: (1) Harrison’s Principles of Internal Medicine. 19th Edition. 2015 McGraw-Hill Education; (2) Labianca R. Annals of </a:t>
            </a:r>
            <a:r>
              <a:rPr lang="en-US" sz="900" dirty="0" smtClean="0">
                <a:solidFill>
                  <a:schemeClr val="tx1">
                    <a:lumMod val="65000"/>
                    <a:lumOff val="35000"/>
                  </a:schemeClr>
                </a:solidFill>
                <a:cs typeface="Arial" panose="020B0604020202020204" pitchFamily="34" charset="0"/>
              </a:rPr>
              <a:t>Oncology.</a:t>
            </a:r>
            <a:br>
              <a:rPr lang="en-US" sz="900" dirty="0" smtClean="0">
                <a:solidFill>
                  <a:schemeClr val="tx1">
                    <a:lumMod val="65000"/>
                    <a:lumOff val="35000"/>
                  </a:schemeClr>
                </a:solidFill>
                <a:cs typeface="Arial" panose="020B0604020202020204" pitchFamily="34" charset="0"/>
              </a:rPr>
            </a:br>
            <a:r>
              <a:rPr lang="en-US" sz="900" dirty="0" smtClean="0">
                <a:solidFill>
                  <a:schemeClr val="tx1">
                    <a:lumMod val="65000"/>
                    <a:lumOff val="35000"/>
                  </a:schemeClr>
                </a:solidFill>
                <a:cs typeface="Arial" panose="020B0604020202020204" pitchFamily="34" charset="0"/>
              </a:rPr>
              <a:t>2010 </a:t>
            </a:r>
            <a:r>
              <a:rPr lang="en-US" sz="900" dirty="0">
                <a:solidFill>
                  <a:schemeClr val="tx1">
                    <a:lumMod val="65000"/>
                    <a:lumOff val="35000"/>
                  </a:schemeClr>
                </a:solidFill>
                <a:cs typeface="Arial" panose="020B0604020202020204" pitchFamily="34" charset="0"/>
              </a:rPr>
              <a:t>May 1;21(suppl 5):v70-7; (3) http://www.cancer.org/acs/groups/cid/documents/webcontent/003096-pdf.pdf. Accessed on Sep 23, </a:t>
            </a:r>
            <a:r>
              <a:rPr lang="en-US" sz="900" dirty="0" smtClean="0">
                <a:solidFill>
                  <a:schemeClr val="tx1">
                    <a:lumMod val="65000"/>
                    <a:lumOff val="35000"/>
                  </a:schemeClr>
                </a:solidFill>
                <a:cs typeface="Arial" panose="020B0604020202020204" pitchFamily="34" charset="0"/>
              </a:rPr>
              <a:t>2016</a:t>
            </a:r>
            <a:r>
              <a:rPr lang="en-US" sz="900" dirty="0">
                <a:solidFill>
                  <a:schemeClr val="tx1">
                    <a:lumMod val="65000"/>
                    <a:lumOff val="35000"/>
                  </a:schemeClr>
                </a:solidFill>
                <a:cs typeface="Arial" panose="020B0604020202020204" pitchFamily="34" charset="0"/>
              </a:rPr>
              <a:t>.</a:t>
            </a:r>
          </a:p>
        </p:txBody>
      </p:sp>
    </p:spTree>
    <p:extLst>
      <p:ext uri="{BB962C8B-B14F-4D97-AF65-F5344CB8AC3E}">
        <p14:creationId xmlns:p14="http://schemas.microsoft.com/office/powerpoint/2010/main" val="16591320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Section Divider</a:t>
            </a:r>
            <a:endParaRPr lang="en-US" dirty="0"/>
          </a:p>
        </p:txBody>
      </p:sp>
      <p:sp>
        <p:nvSpPr>
          <p:cNvPr id="3" name="Subtitle 2"/>
          <p:cNvSpPr>
            <a:spLocks noGrp="1"/>
          </p:cNvSpPr>
          <p:nvPr>
            <p:ph type="subTitle" idx="1"/>
          </p:nvPr>
        </p:nvSpPr>
        <p:spPr/>
        <p:txBody>
          <a:bodyPr/>
          <a:lstStyle/>
          <a:p>
            <a:r>
              <a:rPr lang="en-US" dirty="0" smtClean="0"/>
              <a:t>Sub Title</a:t>
            </a:r>
            <a:endParaRPr lang="en-US" dirty="0"/>
          </a:p>
        </p:txBody>
      </p:sp>
    </p:spTree>
    <p:extLst>
      <p:ext uri="{BB962C8B-B14F-4D97-AF65-F5344CB8AC3E}">
        <p14:creationId xmlns:p14="http://schemas.microsoft.com/office/powerpoint/2010/main" val="2541602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Section Divider</a:t>
            </a:r>
            <a:endParaRPr lang="en-US" dirty="0"/>
          </a:p>
        </p:txBody>
      </p:sp>
      <p:sp>
        <p:nvSpPr>
          <p:cNvPr id="4" name="Subtitle 3"/>
          <p:cNvSpPr>
            <a:spLocks noGrp="1"/>
          </p:cNvSpPr>
          <p:nvPr>
            <p:ph type="subTitle" idx="1"/>
          </p:nvPr>
        </p:nvSpPr>
        <p:spPr/>
        <p:txBody>
          <a:bodyPr/>
          <a:lstStyle/>
          <a:p>
            <a:r>
              <a:rPr lang="en-US" dirty="0" smtClean="0"/>
              <a:t>Sub Title</a:t>
            </a:r>
            <a:endParaRPr lang="en-US" dirty="0"/>
          </a:p>
        </p:txBody>
      </p:sp>
    </p:spTree>
    <p:extLst>
      <p:ext uri="{BB962C8B-B14F-4D97-AF65-F5344CB8AC3E}">
        <p14:creationId xmlns:p14="http://schemas.microsoft.com/office/powerpoint/2010/main" val="31271487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Knowmax PALS Repository</a:t>
            </a:r>
          </a:p>
          <a:p>
            <a:r>
              <a:rPr lang="en-US" dirty="0"/>
              <a:t>Comments suggestions or queries should be addressed to PALS@tcs.com.</a:t>
            </a:r>
          </a:p>
          <a:p>
            <a:endParaRPr lang="en-US" dirty="0"/>
          </a:p>
        </p:txBody>
      </p:sp>
      <p:sp>
        <p:nvSpPr>
          <p:cNvPr id="5" name="Content Placeholder 4"/>
          <p:cNvSpPr>
            <a:spLocks noGrp="1"/>
          </p:cNvSpPr>
          <p:nvPr>
            <p:ph sz="half" idx="13"/>
          </p:nvPr>
        </p:nvSpPr>
        <p:spPr/>
        <p:txBody>
          <a:bodyPr/>
          <a:lstStyle/>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Knowmax PALS Repository</a:t>
            </a:r>
          </a:p>
          <a:p>
            <a:r>
              <a:rPr lang="en-US" dirty="0"/>
              <a:t>Comments suggestions or queries should be addressed to PALS@tcs.com.</a:t>
            </a:r>
          </a:p>
          <a:p>
            <a:endParaRPr lang="en-US" dirty="0"/>
          </a:p>
        </p:txBody>
      </p:sp>
      <p:sp>
        <p:nvSpPr>
          <p:cNvPr id="2" name="Title 1"/>
          <p:cNvSpPr>
            <a:spLocks noGrp="1"/>
          </p:cNvSpPr>
          <p:nvPr>
            <p:ph type="title"/>
          </p:nvPr>
        </p:nvSpPr>
        <p:spPr/>
        <p:txBody>
          <a:bodyPr anchor="ctr"/>
          <a:lstStyle/>
          <a:p>
            <a:r>
              <a:rPr lang="en-US" dirty="0"/>
              <a:t>Page Title</a:t>
            </a:r>
          </a:p>
        </p:txBody>
      </p:sp>
      <p:sp>
        <p:nvSpPr>
          <p:cNvPr id="6" name="Rectangle 5"/>
          <p:cNvSpPr/>
          <p:nvPr/>
        </p:nvSpPr>
        <p:spPr>
          <a:xfrm>
            <a:off x="468487" y="5091444"/>
            <a:ext cx="7114032" cy="379434"/>
          </a:xfrm>
          <a:prstGeom prst="rect">
            <a:avLst/>
          </a:prstGeom>
        </p:spPr>
        <p:txBody>
          <a:bodyPr wrap="square" lIns="0" tIns="0" rIns="0" bIns="0" anchor="b">
            <a:noAutofit/>
          </a:bodyPr>
          <a:lstStyle/>
          <a:p>
            <a:r>
              <a:rPr lang="en-US" sz="900" dirty="0">
                <a:solidFill>
                  <a:schemeClr val="tx1">
                    <a:lumMod val="65000"/>
                    <a:lumOff val="35000"/>
                  </a:schemeClr>
                </a:solidFill>
                <a:cs typeface="Arial" panose="020B0604020202020204" pitchFamily="34" charset="0"/>
              </a:rPr>
              <a:t>Reference: (1) Harrison’s Principles of Internal Medicine. 19th Edition. 2015 McGraw-Hill Education; (2) Labianca R. Annals of </a:t>
            </a:r>
            <a:r>
              <a:rPr lang="en-US" sz="900" dirty="0" smtClean="0">
                <a:solidFill>
                  <a:schemeClr val="tx1">
                    <a:lumMod val="65000"/>
                    <a:lumOff val="35000"/>
                  </a:schemeClr>
                </a:solidFill>
                <a:cs typeface="Arial" panose="020B0604020202020204" pitchFamily="34" charset="0"/>
              </a:rPr>
              <a:t>Oncology.</a:t>
            </a:r>
            <a:br>
              <a:rPr lang="en-US" sz="900" dirty="0" smtClean="0">
                <a:solidFill>
                  <a:schemeClr val="tx1">
                    <a:lumMod val="65000"/>
                    <a:lumOff val="35000"/>
                  </a:schemeClr>
                </a:solidFill>
                <a:cs typeface="Arial" panose="020B0604020202020204" pitchFamily="34" charset="0"/>
              </a:rPr>
            </a:br>
            <a:r>
              <a:rPr lang="en-US" sz="900" dirty="0" smtClean="0">
                <a:solidFill>
                  <a:schemeClr val="tx1">
                    <a:lumMod val="65000"/>
                    <a:lumOff val="35000"/>
                  </a:schemeClr>
                </a:solidFill>
                <a:cs typeface="Arial" panose="020B0604020202020204" pitchFamily="34" charset="0"/>
              </a:rPr>
              <a:t>2010 </a:t>
            </a:r>
            <a:r>
              <a:rPr lang="en-US" sz="900" dirty="0">
                <a:solidFill>
                  <a:schemeClr val="tx1">
                    <a:lumMod val="65000"/>
                    <a:lumOff val="35000"/>
                  </a:schemeClr>
                </a:solidFill>
                <a:cs typeface="Arial" panose="020B0604020202020204" pitchFamily="34" charset="0"/>
              </a:rPr>
              <a:t>May 1;21(suppl 5):v70-7; (3) http://www.cancer.org/acs/groups/cid/documents/webcontent/003096-pdf.pdf. Accessed on Sep 23, 2016</a:t>
            </a:r>
            <a:r>
              <a:rPr lang="en-US" sz="900" dirty="0" smtClean="0">
                <a:solidFill>
                  <a:schemeClr val="tx1">
                    <a:lumMod val="65000"/>
                    <a:lumOff val="35000"/>
                  </a:schemeClr>
                </a:solidFill>
                <a:cs typeface="Arial" panose="020B0604020202020204" pitchFamily="34" charset="0"/>
              </a:rPr>
              <a:t>.</a:t>
            </a:r>
            <a:endParaRPr lang="en-US" sz="900"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6577981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Knowmax PALS Repository</a:t>
            </a:r>
          </a:p>
          <a:p>
            <a:r>
              <a:rPr lang="en-US" dirty="0"/>
              <a:t>Comments suggestions or queries should be addressed to PALS@tcs.com.</a:t>
            </a:r>
          </a:p>
          <a:p>
            <a:endParaRPr lang="en-US" dirty="0"/>
          </a:p>
        </p:txBody>
      </p:sp>
      <p:sp>
        <p:nvSpPr>
          <p:cNvPr id="5" name="Content Placeholder 4"/>
          <p:cNvSpPr>
            <a:spLocks noGrp="1"/>
          </p:cNvSpPr>
          <p:nvPr>
            <p:ph sz="half" idx="10"/>
          </p:nvPr>
        </p:nvSpPr>
        <p:spPr/>
        <p:txBody>
          <a:bodyPr/>
          <a:lstStyle/>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Knowmax PALS Repository</a:t>
            </a:r>
          </a:p>
          <a:p>
            <a:r>
              <a:rPr lang="en-US" dirty="0"/>
              <a:t>Comments suggestions or queries should be addressed to PALS@tcs.com.</a:t>
            </a:r>
          </a:p>
          <a:p>
            <a:endParaRPr lang="en-US" dirty="0"/>
          </a:p>
        </p:txBody>
      </p:sp>
      <p:sp>
        <p:nvSpPr>
          <p:cNvPr id="2" name="Title 1"/>
          <p:cNvSpPr>
            <a:spLocks noGrp="1"/>
          </p:cNvSpPr>
          <p:nvPr>
            <p:ph type="title"/>
          </p:nvPr>
        </p:nvSpPr>
        <p:spPr/>
        <p:txBody>
          <a:bodyPr anchor="ctr"/>
          <a:lstStyle/>
          <a:p>
            <a:r>
              <a:rPr lang="en-US" dirty="0"/>
              <a:t>Page Title</a:t>
            </a:r>
          </a:p>
        </p:txBody>
      </p:sp>
      <p:sp>
        <p:nvSpPr>
          <p:cNvPr id="6" name="Rectangle 5"/>
          <p:cNvSpPr/>
          <p:nvPr/>
        </p:nvSpPr>
        <p:spPr>
          <a:xfrm>
            <a:off x="468487" y="5091444"/>
            <a:ext cx="7114032" cy="379434"/>
          </a:xfrm>
          <a:prstGeom prst="rect">
            <a:avLst/>
          </a:prstGeom>
        </p:spPr>
        <p:txBody>
          <a:bodyPr wrap="square" lIns="0" tIns="0" rIns="0" bIns="0" anchor="b">
            <a:noAutofit/>
          </a:bodyPr>
          <a:lstStyle/>
          <a:p>
            <a:r>
              <a:rPr lang="en-US" sz="900" dirty="0">
                <a:solidFill>
                  <a:schemeClr val="tx1">
                    <a:lumMod val="65000"/>
                    <a:lumOff val="35000"/>
                  </a:schemeClr>
                </a:solidFill>
                <a:cs typeface="Arial" panose="020B0604020202020204" pitchFamily="34" charset="0"/>
              </a:rPr>
              <a:t>Reference: (1) Harrison’s Principles of Internal Medicine. 19th Edition. 2015 McGraw-Hill Education; (2) Labianca R. Annals of </a:t>
            </a:r>
            <a:r>
              <a:rPr lang="en-US" sz="900" dirty="0" smtClean="0">
                <a:solidFill>
                  <a:schemeClr val="tx1">
                    <a:lumMod val="65000"/>
                    <a:lumOff val="35000"/>
                  </a:schemeClr>
                </a:solidFill>
                <a:cs typeface="Arial" panose="020B0604020202020204" pitchFamily="34" charset="0"/>
              </a:rPr>
              <a:t>Oncology.</a:t>
            </a:r>
            <a:br>
              <a:rPr lang="en-US" sz="900" dirty="0" smtClean="0">
                <a:solidFill>
                  <a:schemeClr val="tx1">
                    <a:lumMod val="65000"/>
                    <a:lumOff val="35000"/>
                  </a:schemeClr>
                </a:solidFill>
                <a:cs typeface="Arial" panose="020B0604020202020204" pitchFamily="34" charset="0"/>
              </a:rPr>
            </a:br>
            <a:r>
              <a:rPr lang="en-US" sz="900" dirty="0" smtClean="0">
                <a:solidFill>
                  <a:schemeClr val="tx1">
                    <a:lumMod val="65000"/>
                    <a:lumOff val="35000"/>
                  </a:schemeClr>
                </a:solidFill>
                <a:cs typeface="Arial" panose="020B0604020202020204" pitchFamily="34" charset="0"/>
              </a:rPr>
              <a:t>2010 </a:t>
            </a:r>
            <a:r>
              <a:rPr lang="en-US" sz="900" dirty="0">
                <a:solidFill>
                  <a:schemeClr val="tx1">
                    <a:lumMod val="65000"/>
                    <a:lumOff val="35000"/>
                  </a:schemeClr>
                </a:solidFill>
                <a:cs typeface="Arial" panose="020B0604020202020204" pitchFamily="34" charset="0"/>
              </a:rPr>
              <a:t>May 1;21(suppl 5):v70-7; (3) http://www.cancer.org/acs/groups/cid/documents/webcontent/003096-pdf.pdf. Accessed on Sep 23, 2016</a:t>
            </a:r>
            <a:r>
              <a:rPr lang="en-US" sz="900" dirty="0" smtClean="0">
                <a:solidFill>
                  <a:schemeClr val="tx1">
                    <a:lumMod val="65000"/>
                    <a:lumOff val="35000"/>
                  </a:schemeClr>
                </a:solidFill>
                <a:cs typeface="Arial" panose="020B0604020202020204" pitchFamily="34" charset="0"/>
              </a:rPr>
              <a:t>.</a:t>
            </a:r>
            <a:endParaRPr lang="en-US" sz="900" dirty="0">
              <a:solidFill>
                <a:schemeClr val="tx1">
                  <a:lumMod val="65000"/>
                  <a:lumOff val="35000"/>
                </a:schemeClr>
              </a:solidFill>
              <a:cs typeface="Arial" panose="020B0604020202020204" pitchFamily="34" charset="0"/>
            </a:endParaRPr>
          </a:p>
        </p:txBody>
      </p:sp>
    </p:spTree>
    <p:extLst>
      <p:ext uri="{BB962C8B-B14F-4D97-AF65-F5344CB8AC3E}">
        <p14:creationId xmlns:p14="http://schemas.microsoft.com/office/powerpoint/2010/main" val="28363569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Reference</a:t>
            </a:r>
          </a:p>
          <a:p>
            <a:r>
              <a:rPr lang="en-US" dirty="0"/>
              <a:t>Reference</a:t>
            </a:r>
          </a:p>
          <a:p>
            <a:r>
              <a:rPr lang="en-US" dirty="0"/>
              <a:t>Reference</a:t>
            </a:r>
          </a:p>
          <a:p>
            <a:r>
              <a:rPr lang="en-US" dirty="0"/>
              <a:t>Reference</a:t>
            </a:r>
          </a:p>
          <a:p>
            <a:r>
              <a:rPr lang="en-US" dirty="0" smtClean="0"/>
              <a:t>Reference</a:t>
            </a:r>
            <a:endParaRPr lang="en-US" dirty="0"/>
          </a:p>
          <a:p>
            <a:r>
              <a:rPr lang="en-US" dirty="0"/>
              <a:t>Reference</a:t>
            </a:r>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3723223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44942"/>
            <a:ext cx="2749342" cy="535539"/>
          </a:xfrm>
        </p:spPr>
        <p:txBody>
          <a:bodyPr wrap="square">
            <a:noAutofit/>
          </a:bodyPr>
          <a:lstStyle/>
          <a:p>
            <a:r>
              <a:rPr lang="en-US" sz="2800" dirty="0">
                <a:solidFill>
                  <a:schemeClr val="bg1"/>
                </a:solidFill>
              </a:rPr>
              <a:t>Traceability</a:t>
            </a:r>
          </a:p>
        </p:txBody>
      </p:sp>
      <p:sp>
        <p:nvSpPr>
          <p:cNvPr id="6" name="Content Placeholder 5"/>
          <p:cNvSpPr>
            <a:spLocks noGrp="1"/>
          </p:cNvSpPr>
          <p:nvPr>
            <p:ph idx="1"/>
          </p:nvPr>
        </p:nvSpPr>
        <p:spPr>
          <a:xfrm>
            <a:off x="403761" y="1376854"/>
            <a:ext cx="8511639" cy="3165569"/>
          </a:xfrm>
        </p:spPr>
        <p:txBody>
          <a:bodyPr/>
          <a:lstStyle/>
          <a:p>
            <a:r>
              <a:rPr lang="en-US" sz="1800" dirty="0"/>
              <a:t>Two levels of Traceability:</a:t>
            </a:r>
          </a:p>
          <a:p>
            <a:pPr lvl="1"/>
            <a:r>
              <a:rPr lang="en-US" sz="1800" dirty="0"/>
              <a:t>Metadata traceability:</a:t>
            </a:r>
          </a:p>
          <a:p>
            <a:pPr lvl="2"/>
            <a:r>
              <a:rPr lang="en-US" sz="1700" dirty="0"/>
              <a:t>Required for </a:t>
            </a:r>
            <a:r>
              <a:rPr lang="en-US" sz="1700" u="sng" dirty="0"/>
              <a:t>ADaM compliance</a:t>
            </a:r>
          </a:p>
          <a:p>
            <a:pPr lvl="2"/>
            <a:r>
              <a:rPr lang="en-US" sz="1700" dirty="0"/>
              <a:t>Establishes the relationship of the analysis variable to its source dataset(s) and variables by </a:t>
            </a:r>
            <a:r>
              <a:rPr lang="en-US" sz="1700" u="sng" dirty="0"/>
              <a:t>describing the algorithm used</a:t>
            </a:r>
            <a:r>
              <a:rPr lang="en-US" sz="1700" dirty="0"/>
              <a:t> to derive or populate it</a:t>
            </a:r>
          </a:p>
          <a:p>
            <a:pPr lvl="2"/>
            <a:r>
              <a:rPr lang="en-US" sz="1700" dirty="0"/>
              <a:t>Establishes the </a:t>
            </a:r>
            <a:r>
              <a:rPr lang="en-US" sz="1700" u="sng" dirty="0"/>
              <a:t>relationship between an analysis result &amp; analysis dataset(s)</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39483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4" y="446940"/>
            <a:ext cx="3569149" cy="535539"/>
          </a:xfrm>
        </p:spPr>
        <p:txBody>
          <a:bodyPr wrap="square">
            <a:noAutofit/>
          </a:bodyPr>
          <a:lstStyle/>
          <a:p>
            <a:r>
              <a:rPr lang="en-US" sz="2800" dirty="0">
                <a:solidFill>
                  <a:schemeClr val="bg1"/>
                </a:solidFill>
              </a:rPr>
              <a:t>Metadata traceability</a:t>
            </a:r>
          </a:p>
        </p:txBody>
      </p:sp>
      <p:grpSp>
        <p:nvGrpSpPr>
          <p:cNvPr id="27" name="Group 26"/>
          <p:cNvGrpSpPr/>
          <p:nvPr/>
        </p:nvGrpSpPr>
        <p:grpSpPr>
          <a:xfrm>
            <a:off x="34114" y="1239619"/>
            <a:ext cx="9056722" cy="4059711"/>
            <a:chOff x="34114" y="691116"/>
            <a:chExt cx="9056722" cy="4059711"/>
          </a:xfrm>
        </p:grpSpPr>
        <p:pic>
          <p:nvPicPr>
            <p:cNvPr id="3" name="Picture 2"/>
            <p:cNvPicPr>
              <a:picLocks noChangeAspect="1"/>
            </p:cNvPicPr>
            <p:nvPr/>
          </p:nvPicPr>
          <p:blipFill>
            <a:blip r:embed="rId2"/>
            <a:stretch>
              <a:fillRect/>
            </a:stretch>
          </p:blipFill>
          <p:spPr>
            <a:xfrm>
              <a:off x="34114" y="712374"/>
              <a:ext cx="4558583" cy="4017195"/>
            </a:xfrm>
            <a:prstGeom prst="rect">
              <a:avLst/>
            </a:prstGeom>
            <a:ln w="12700">
              <a:solidFill>
                <a:schemeClr val="bg1"/>
              </a:solidFill>
            </a:ln>
          </p:spPr>
        </p:pic>
        <p:pic>
          <p:nvPicPr>
            <p:cNvPr id="12" name="Picture 11"/>
            <p:cNvPicPr>
              <a:picLocks noChangeAspect="1"/>
            </p:cNvPicPr>
            <p:nvPr/>
          </p:nvPicPr>
          <p:blipFill>
            <a:blip r:embed="rId3"/>
            <a:stretch>
              <a:fillRect/>
            </a:stretch>
          </p:blipFill>
          <p:spPr>
            <a:xfrm>
              <a:off x="4592698" y="691116"/>
              <a:ext cx="4498138" cy="849899"/>
            </a:xfrm>
            <a:prstGeom prst="rect">
              <a:avLst/>
            </a:prstGeom>
            <a:ln>
              <a:solidFill>
                <a:schemeClr val="bg1"/>
              </a:solidFill>
            </a:ln>
          </p:spPr>
        </p:pic>
        <p:pic>
          <p:nvPicPr>
            <p:cNvPr id="26" name="Picture 25"/>
            <p:cNvPicPr>
              <a:picLocks noChangeAspect="1"/>
            </p:cNvPicPr>
            <p:nvPr/>
          </p:nvPicPr>
          <p:blipFill>
            <a:blip r:embed="rId4"/>
            <a:stretch>
              <a:fillRect/>
            </a:stretch>
          </p:blipFill>
          <p:spPr>
            <a:xfrm>
              <a:off x="4592697" y="1530373"/>
              <a:ext cx="4498139" cy="3220454"/>
            </a:xfrm>
            <a:prstGeom prst="rect">
              <a:avLst/>
            </a:prstGeom>
            <a:ln>
              <a:solidFill>
                <a:schemeClr val="bg1"/>
              </a:solidFill>
            </a:ln>
          </p:spPr>
        </p:pic>
      </p:grp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2406325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635"/>
            <a:ext cx="3621701" cy="535539"/>
          </a:xfrm>
        </p:spPr>
        <p:txBody>
          <a:bodyPr wrap="square">
            <a:noAutofit/>
          </a:bodyPr>
          <a:lstStyle/>
          <a:p>
            <a:r>
              <a:rPr lang="en-US" sz="2800" dirty="0">
                <a:solidFill>
                  <a:schemeClr val="bg1"/>
                </a:solidFill>
              </a:rPr>
              <a:t>Metadata traceability</a:t>
            </a:r>
          </a:p>
        </p:txBody>
      </p:sp>
      <p:grpSp>
        <p:nvGrpSpPr>
          <p:cNvPr id="33" name="Group 32"/>
          <p:cNvGrpSpPr/>
          <p:nvPr/>
        </p:nvGrpSpPr>
        <p:grpSpPr>
          <a:xfrm>
            <a:off x="319796" y="1207955"/>
            <a:ext cx="8771041" cy="4049094"/>
            <a:chOff x="319795" y="680475"/>
            <a:chExt cx="8771041" cy="4049094"/>
          </a:xfrm>
        </p:grpSpPr>
        <p:grpSp>
          <p:nvGrpSpPr>
            <p:cNvPr id="30" name="Group 29"/>
            <p:cNvGrpSpPr/>
            <p:nvPr/>
          </p:nvGrpSpPr>
          <p:grpSpPr>
            <a:xfrm>
              <a:off x="319795" y="680475"/>
              <a:ext cx="1766513" cy="4049094"/>
              <a:chOff x="319795" y="680475"/>
              <a:chExt cx="1766513" cy="4049094"/>
            </a:xfrm>
          </p:grpSpPr>
          <p:pic>
            <p:nvPicPr>
              <p:cNvPr id="28" name="Picture 27"/>
              <p:cNvPicPr>
                <a:picLocks noChangeAspect="1"/>
              </p:cNvPicPr>
              <p:nvPr/>
            </p:nvPicPr>
            <p:blipFill>
              <a:blip r:embed="rId2"/>
              <a:stretch>
                <a:fillRect/>
              </a:stretch>
            </p:blipFill>
            <p:spPr>
              <a:xfrm>
                <a:off x="319795" y="680475"/>
                <a:ext cx="572526" cy="4049094"/>
              </a:xfrm>
              <a:prstGeom prst="rect">
                <a:avLst/>
              </a:prstGeom>
              <a:ln>
                <a:solidFill>
                  <a:schemeClr val="bg1"/>
                </a:solidFill>
              </a:ln>
            </p:spPr>
          </p:pic>
          <p:pic>
            <p:nvPicPr>
              <p:cNvPr id="29" name="Picture 28"/>
              <p:cNvPicPr>
                <a:picLocks noChangeAspect="1"/>
              </p:cNvPicPr>
              <p:nvPr/>
            </p:nvPicPr>
            <p:blipFill>
              <a:blip r:embed="rId3"/>
              <a:stretch>
                <a:fillRect/>
              </a:stretch>
            </p:blipFill>
            <p:spPr>
              <a:xfrm>
                <a:off x="837705" y="712374"/>
                <a:ext cx="1248603" cy="4017195"/>
              </a:xfrm>
              <a:prstGeom prst="rect">
                <a:avLst/>
              </a:prstGeom>
              <a:ln>
                <a:solidFill>
                  <a:schemeClr val="bg1"/>
                </a:solidFill>
              </a:ln>
            </p:spPr>
          </p:pic>
        </p:grpSp>
        <p:pic>
          <p:nvPicPr>
            <p:cNvPr id="31" name="Picture 30"/>
            <p:cNvPicPr>
              <a:picLocks noChangeAspect="1"/>
            </p:cNvPicPr>
            <p:nvPr/>
          </p:nvPicPr>
          <p:blipFill>
            <a:blip r:embed="rId4"/>
            <a:stretch>
              <a:fillRect/>
            </a:stretch>
          </p:blipFill>
          <p:spPr>
            <a:xfrm>
              <a:off x="2137143" y="1137684"/>
              <a:ext cx="6953693" cy="1294882"/>
            </a:xfrm>
            <a:prstGeom prst="rect">
              <a:avLst/>
            </a:prstGeom>
          </p:spPr>
        </p:pic>
        <p:pic>
          <p:nvPicPr>
            <p:cNvPr id="32" name="Picture 31"/>
            <p:cNvPicPr>
              <a:picLocks noChangeAspect="1"/>
            </p:cNvPicPr>
            <p:nvPr/>
          </p:nvPicPr>
          <p:blipFill>
            <a:blip r:embed="rId5"/>
            <a:stretch>
              <a:fillRect/>
            </a:stretch>
          </p:blipFill>
          <p:spPr>
            <a:xfrm>
              <a:off x="2137142" y="2851086"/>
              <a:ext cx="6953693" cy="1743688"/>
            </a:xfrm>
            <a:prstGeom prst="rect">
              <a:avLst/>
            </a:prstGeom>
          </p:spPr>
        </p:pic>
      </p:grpSp>
      <p:sp>
        <p:nvSpPr>
          <p:cNvPr id="34" name="Rounded Rectangular Callout 33"/>
          <p:cNvSpPr/>
          <p:nvPr/>
        </p:nvSpPr>
        <p:spPr>
          <a:xfrm>
            <a:off x="5446494" y="1254662"/>
            <a:ext cx="996391" cy="272265"/>
          </a:xfrm>
          <a:prstGeom prst="wedgeRoundRectCallout">
            <a:avLst>
              <a:gd name="adj1" fmla="val -34216"/>
              <a:gd name="adj2" fmla="val 135967"/>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Origin</a:t>
            </a:r>
          </a:p>
        </p:txBody>
      </p:sp>
      <p:cxnSp>
        <p:nvCxnSpPr>
          <p:cNvPr id="35" name="Straight Arrow Connector 34"/>
          <p:cNvCxnSpPr/>
          <p:nvPr/>
        </p:nvCxnSpPr>
        <p:spPr>
          <a:xfrm flipH="1">
            <a:off x="7793666" y="1596045"/>
            <a:ext cx="180755" cy="192981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7543800" y="1271039"/>
            <a:ext cx="1130154" cy="325007"/>
          </a:xfrm>
          <a:prstGeom prst="wedgeRoundRectCallout">
            <a:avLst>
              <a:gd name="adj1" fmla="val -31410"/>
              <a:gd name="adj2" fmla="val 8203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Derivation</a:t>
            </a:r>
            <a:endParaRPr lang="en-US" dirty="0">
              <a:solidFill>
                <a:schemeClr val="tx1"/>
              </a:solidFill>
            </a:endParaRPr>
          </a:p>
        </p:txBody>
      </p:sp>
      <p:sp>
        <p:nvSpPr>
          <p:cNvPr id="48" name="TextBox 47"/>
          <p:cNvSpPr txBox="1"/>
          <p:nvPr/>
        </p:nvSpPr>
        <p:spPr>
          <a:xfrm>
            <a:off x="8293073" y="3026059"/>
            <a:ext cx="530786" cy="214270"/>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solidFill>
                  <a:schemeClr val="tx1"/>
                </a:solidFill>
              </a:rPr>
              <a:t>Type</a:t>
            </a:r>
          </a:p>
        </p:txBody>
      </p:sp>
      <p:cxnSp>
        <p:nvCxnSpPr>
          <p:cNvPr id="50" name="Straight Arrow Connector 49"/>
          <p:cNvCxnSpPr/>
          <p:nvPr/>
        </p:nvCxnSpPr>
        <p:spPr>
          <a:xfrm flipV="1">
            <a:off x="8673954" y="2601287"/>
            <a:ext cx="151490" cy="414130"/>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673955" y="3250971"/>
            <a:ext cx="149905" cy="18296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ular Callout 56"/>
          <p:cNvSpPr/>
          <p:nvPr/>
        </p:nvSpPr>
        <p:spPr>
          <a:xfrm>
            <a:off x="6213604" y="3013128"/>
            <a:ext cx="708191" cy="237844"/>
          </a:xfrm>
          <a:prstGeom prst="wedgeRoundRectCallout">
            <a:avLst>
              <a:gd name="adj1" fmla="val -41852"/>
              <a:gd name="adj2" fmla="val 1104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Role</a:t>
            </a:r>
          </a:p>
        </p:txBody>
      </p:sp>
      <p:cxnSp>
        <p:nvCxnSpPr>
          <p:cNvPr id="59" name="Straight Arrow Connector 58"/>
          <p:cNvCxnSpPr/>
          <p:nvPr/>
        </p:nvCxnSpPr>
        <p:spPr>
          <a:xfrm flipH="1" flipV="1">
            <a:off x="6262578" y="2685889"/>
            <a:ext cx="180307" cy="329528"/>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confidential</a:t>
            </a:r>
          </a:p>
        </p:txBody>
      </p:sp>
    </p:spTree>
    <p:extLst>
      <p:ext uri="{BB962C8B-B14F-4D97-AF65-F5344CB8AC3E}">
        <p14:creationId xmlns:p14="http://schemas.microsoft.com/office/powerpoint/2010/main" val="14899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48" grpId="0" animBg="1"/>
      <p:bldP spid="57" grpId="0" animBg="1"/>
    </p:bld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Theme1</Template>
  <TotalTime>3451</TotalTime>
  <Words>5982</Words>
  <Application>Microsoft Office PowerPoint</Application>
  <PresentationFormat>On-screen Show (16:10)</PresentationFormat>
  <Paragraphs>846</Paragraphs>
  <Slides>71</Slides>
  <Notes>28</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71</vt:i4>
      </vt:variant>
    </vt:vector>
  </HeadingPairs>
  <TitlesOfParts>
    <vt:vector size="84" baseType="lpstr">
      <vt:lpstr>Microsoft YaHei</vt:lpstr>
      <vt:lpstr>Arial</vt:lpstr>
      <vt:lpstr>Calibri</vt:lpstr>
      <vt:lpstr>Mangal</vt:lpstr>
      <vt:lpstr>Minion Pro</vt:lpstr>
      <vt:lpstr>Myriad Pro</vt:lpstr>
      <vt:lpstr>Times New Roman</vt:lpstr>
      <vt:lpstr>Wingdings</vt:lpstr>
      <vt:lpstr>Theme 1</vt:lpstr>
      <vt:lpstr>Theme 2</vt:lpstr>
      <vt:lpstr>Theme 3</vt:lpstr>
      <vt:lpstr>Adobe Acrobat Document</vt:lpstr>
      <vt:lpstr>Acrobat Document</vt:lpstr>
      <vt:lpstr>Overview of ADAM – Analysis Data Model</vt:lpstr>
      <vt:lpstr>Confidentiality Statement</vt:lpstr>
      <vt:lpstr>Why do we need ADaM?</vt:lpstr>
      <vt:lpstr>Analysis Datasets</vt:lpstr>
      <vt:lpstr>ADaM Data Structures</vt:lpstr>
      <vt:lpstr>Traceability</vt:lpstr>
      <vt:lpstr>Traceability</vt:lpstr>
      <vt:lpstr>Metadata traceability</vt:lpstr>
      <vt:lpstr>Metadata traceability</vt:lpstr>
      <vt:lpstr>Traceability</vt:lpstr>
      <vt:lpstr>Data Point Traceability</vt:lpstr>
      <vt:lpstr>Traceability Cycle</vt:lpstr>
      <vt:lpstr>ADaM Data Structures</vt:lpstr>
      <vt:lpstr>Standard ADaM Variables</vt:lpstr>
      <vt:lpstr>ADaM variable Conventions</vt:lpstr>
      <vt:lpstr>ADaM variable Conventions</vt:lpstr>
      <vt:lpstr>ADaM variable Conventions</vt:lpstr>
      <vt:lpstr>ADaM variable Conventions</vt:lpstr>
      <vt:lpstr>Timing variable Conventions</vt:lpstr>
      <vt:lpstr>Flag and Group variables</vt:lpstr>
      <vt:lpstr>Additional Fragments</vt:lpstr>
      <vt:lpstr>ADaM Treatment Variables</vt:lpstr>
      <vt:lpstr>ADaM Common Variables</vt:lpstr>
      <vt:lpstr>Anagha Bhatkhande  Varsha Mahajan</vt:lpstr>
      <vt:lpstr>ADaM IG</vt:lpstr>
      <vt:lpstr>PowerPoint Presentation</vt:lpstr>
      <vt:lpstr>Anagha Bhatkhande  Varsha Mahajan</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PowerPoint Presentation</vt:lpstr>
      <vt:lpstr>Anagha Bhatkhande  Varsha Mahajan</vt:lpstr>
      <vt:lpstr>BDS : Basic Data structure</vt:lpstr>
      <vt:lpstr>Relation between ADaM BDS and Mock up tables</vt:lpstr>
      <vt:lpstr>Example Mock shell</vt:lpstr>
      <vt:lpstr>Annotated Mock Shell</vt:lpstr>
      <vt:lpstr>ADLB – BDS Structure</vt:lpstr>
      <vt:lpstr>ADLB – BDS Structure</vt:lpstr>
      <vt:lpstr>ADLB – BDS Data</vt:lpstr>
      <vt:lpstr>Summary of Key BDS parameters</vt:lpstr>
      <vt:lpstr>Summary of Key BDS parameters</vt:lpstr>
      <vt:lpstr>Summary of Key BDS parameters</vt:lpstr>
      <vt:lpstr>PowerPoint Presentation</vt:lpstr>
      <vt:lpstr>Anagha Bhatkhande  Varsha Mahajan</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PowerPoint Presentation</vt:lpstr>
      <vt:lpstr>Anagha Bhatkhande  Varsha Mahajan</vt:lpstr>
      <vt:lpstr>Occurrence Data structure (OCCDS)</vt:lpstr>
      <vt:lpstr>Occurrence Data structure (OCCDS)</vt:lpstr>
      <vt:lpstr>PowerPoint Presentation</vt:lpstr>
      <vt:lpstr>Agenda/Content</vt:lpstr>
      <vt:lpstr>Page Title</vt:lpstr>
      <vt:lpstr>Section Divider</vt:lpstr>
      <vt:lpstr>Section Divider</vt:lpstr>
      <vt:lpstr>Page Title</vt:lpstr>
      <vt:lpstr>Page Title</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Varsha Mahajan</cp:lastModifiedBy>
  <cp:revision>543</cp:revision>
  <cp:lastPrinted>2016-10-12T10:17:13Z</cp:lastPrinted>
  <dcterms:created xsi:type="dcterms:W3CDTF">2016-08-22T11:45:13Z</dcterms:created>
  <dcterms:modified xsi:type="dcterms:W3CDTF">2018-01-09T12:00:44Z</dcterms:modified>
</cp:coreProperties>
</file>